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660"/>
  </p:normalViewPr>
  <p:slideViewPr>
    <p:cSldViewPr snapToGrid="0">
      <p:cViewPr varScale="1">
        <p:scale>
          <a:sx n="52" d="100"/>
          <a:sy n="52" d="100"/>
        </p:scale>
        <p:origin x="71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09D2994-C27C-4AD1-BA6E-392A70964C85}" type="datetimeFigureOut">
              <a:rPr kumimoji="1" lang="ja-JP" altLang="en-US" smtClean="0"/>
              <a:t>2021/3/10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D7D2E6-34C6-40F6-9A12-12AD55776246}" type="slidenum">
              <a:rPr kumimoji="1" lang="ja-JP" altLang="en-US" smtClean="0"/>
              <a:t>‹#›</a:t>
            </a:fld>
            <a:endParaRPr kumimoji="1" lang="ja-JP" altLang="en-US"/>
          </a:p>
        </p:txBody>
      </p:sp>
    </p:spTree>
    <p:extLst>
      <p:ext uri="{BB962C8B-B14F-4D97-AF65-F5344CB8AC3E}">
        <p14:creationId xmlns:p14="http://schemas.microsoft.com/office/powerpoint/2010/main" val="2274891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9D2994-C27C-4AD1-BA6E-392A70964C85}" type="datetimeFigureOut">
              <a:rPr kumimoji="1" lang="ja-JP" altLang="en-US" smtClean="0"/>
              <a:t>2021/3/10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D7D2E6-34C6-40F6-9A12-12AD55776246}" type="slidenum">
              <a:rPr kumimoji="1" lang="ja-JP" altLang="en-US" smtClean="0"/>
              <a:t>‹#›</a:t>
            </a:fld>
            <a:endParaRPr kumimoji="1" lang="ja-JP" altLang="en-US"/>
          </a:p>
        </p:txBody>
      </p:sp>
    </p:spTree>
    <p:extLst>
      <p:ext uri="{BB962C8B-B14F-4D97-AF65-F5344CB8AC3E}">
        <p14:creationId xmlns:p14="http://schemas.microsoft.com/office/powerpoint/2010/main" val="420726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9D2994-C27C-4AD1-BA6E-392A70964C85}" type="datetimeFigureOut">
              <a:rPr kumimoji="1" lang="ja-JP" altLang="en-US" smtClean="0"/>
              <a:t>2021/3/10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D7D2E6-34C6-40F6-9A12-12AD55776246}" type="slidenum">
              <a:rPr kumimoji="1" lang="ja-JP" altLang="en-US" smtClean="0"/>
              <a:t>‹#›</a:t>
            </a:fld>
            <a:endParaRPr kumimoji="1" lang="ja-JP" altLang="en-US"/>
          </a:p>
        </p:txBody>
      </p:sp>
    </p:spTree>
    <p:extLst>
      <p:ext uri="{BB962C8B-B14F-4D97-AF65-F5344CB8AC3E}">
        <p14:creationId xmlns:p14="http://schemas.microsoft.com/office/powerpoint/2010/main" val="259081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9D2994-C27C-4AD1-BA6E-392A70964C85}" type="datetimeFigureOut">
              <a:rPr kumimoji="1" lang="ja-JP" altLang="en-US" smtClean="0"/>
              <a:t>2021/3/10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D7D2E6-34C6-40F6-9A12-12AD55776246}" type="slidenum">
              <a:rPr kumimoji="1" lang="ja-JP" altLang="en-US" smtClean="0"/>
              <a:t>‹#›</a:t>
            </a:fld>
            <a:endParaRPr kumimoji="1" lang="ja-JP" altLang="en-US"/>
          </a:p>
        </p:txBody>
      </p:sp>
    </p:spTree>
    <p:extLst>
      <p:ext uri="{BB962C8B-B14F-4D97-AF65-F5344CB8AC3E}">
        <p14:creationId xmlns:p14="http://schemas.microsoft.com/office/powerpoint/2010/main" val="248466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09D2994-C27C-4AD1-BA6E-392A70964C85}" type="datetimeFigureOut">
              <a:rPr kumimoji="1" lang="ja-JP" altLang="en-US" smtClean="0"/>
              <a:t>2021/3/10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D7D2E6-34C6-40F6-9A12-12AD55776246}" type="slidenum">
              <a:rPr kumimoji="1" lang="ja-JP" altLang="en-US" smtClean="0"/>
              <a:t>‹#›</a:t>
            </a:fld>
            <a:endParaRPr kumimoji="1" lang="ja-JP" altLang="en-US"/>
          </a:p>
        </p:txBody>
      </p:sp>
    </p:spTree>
    <p:extLst>
      <p:ext uri="{BB962C8B-B14F-4D97-AF65-F5344CB8AC3E}">
        <p14:creationId xmlns:p14="http://schemas.microsoft.com/office/powerpoint/2010/main" val="59573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09D2994-C27C-4AD1-BA6E-392A70964C85}" type="datetimeFigureOut">
              <a:rPr kumimoji="1" lang="ja-JP" altLang="en-US" smtClean="0"/>
              <a:t>2021/3/10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D7D2E6-34C6-40F6-9A12-12AD55776246}" type="slidenum">
              <a:rPr kumimoji="1" lang="ja-JP" altLang="en-US" smtClean="0"/>
              <a:t>‹#›</a:t>
            </a:fld>
            <a:endParaRPr kumimoji="1" lang="ja-JP" altLang="en-US"/>
          </a:p>
        </p:txBody>
      </p:sp>
    </p:spTree>
    <p:extLst>
      <p:ext uri="{BB962C8B-B14F-4D97-AF65-F5344CB8AC3E}">
        <p14:creationId xmlns:p14="http://schemas.microsoft.com/office/powerpoint/2010/main" val="122042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09D2994-C27C-4AD1-BA6E-392A70964C85}" type="datetimeFigureOut">
              <a:rPr kumimoji="1" lang="ja-JP" altLang="en-US" smtClean="0"/>
              <a:t>2021/3/10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DD7D2E6-34C6-40F6-9A12-12AD55776246}" type="slidenum">
              <a:rPr kumimoji="1" lang="ja-JP" altLang="en-US" smtClean="0"/>
              <a:t>‹#›</a:t>
            </a:fld>
            <a:endParaRPr kumimoji="1" lang="ja-JP" altLang="en-US"/>
          </a:p>
        </p:txBody>
      </p:sp>
    </p:spTree>
    <p:extLst>
      <p:ext uri="{BB962C8B-B14F-4D97-AF65-F5344CB8AC3E}">
        <p14:creationId xmlns:p14="http://schemas.microsoft.com/office/powerpoint/2010/main" val="426619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9D2994-C27C-4AD1-BA6E-392A70964C85}" type="datetimeFigureOut">
              <a:rPr kumimoji="1" lang="ja-JP" altLang="en-US" smtClean="0"/>
              <a:t>2021/3/10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DD7D2E6-34C6-40F6-9A12-12AD55776246}" type="slidenum">
              <a:rPr kumimoji="1" lang="ja-JP" altLang="en-US" smtClean="0"/>
              <a:t>‹#›</a:t>
            </a:fld>
            <a:endParaRPr kumimoji="1" lang="ja-JP" altLang="en-US"/>
          </a:p>
        </p:txBody>
      </p:sp>
    </p:spTree>
    <p:extLst>
      <p:ext uri="{BB962C8B-B14F-4D97-AF65-F5344CB8AC3E}">
        <p14:creationId xmlns:p14="http://schemas.microsoft.com/office/powerpoint/2010/main" val="195752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9D2994-C27C-4AD1-BA6E-392A70964C85}" type="datetimeFigureOut">
              <a:rPr kumimoji="1" lang="ja-JP" altLang="en-US" smtClean="0"/>
              <a:t>2021/3/10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DD7D2E6-34C6-40F6-9A12-12AD55776246}" type="slidenum">
              <a:rPr kumimoji="1" lang="ja-JP" altLang="en-US" smtClean="0"/>
              <a:t>‹#›</a:t>
            </a:fld>
            <a:endParaRPr kumimoji="1" lang="ja-JP" altLang="en-US"/>
          </a:p>
        </p:txBody>
      </p:sp>
    </p:spTree>
    <p:extLst>
      <p:ext uri="{BB962C8B-B14F-4D97-AF65-F5344CB8AC3E}">
        <p14:creationId xmlns:p14="http://schemas.microsoft.com/office/powerpoint/2010/main" val="309750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09D2994-C27C-4AD1-BA6E-392A70964C85}" type="datetimeFigureOut">
              <a:rPr kumimoji="1" lang="ja-JP" altLang="en-US" smtClean="0"/>
              <a:t>2021/3/10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D7D2E6-34C6-40F6-9A12-12AD55776246}" type="slidenum">
              <a:rPr kumimoji="1" lang="ja-JP" altLang="en-US" smtClean="0"/>
              <a:t>‹#›</a:t>
            </a:fld>
            <a:endParaRPr kumimoji="1" lang="ja-JP" altLang="en-US"/>
          </a:p>
        </p:txBody>
      </p:sp>
    </p:spTree>
    <p:extLst>
      <p:ext uri="{BB962C8B-B14F-4D97-AF65-F5344CB8AC3E}">
        <p14:creationId xmlns:p14="http://schemas.microsoft.com/office/powerpoint/2010/main" val="230053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09D2994-C27C-4AD1-BA6E-392A70964C85}" type="datetimeFigureOut">
              <a:rPr kumimoji="1" lang="ja-JP" altLang="en-US" smtClean="0"/>
              <a:t>2021/3/10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D7D2E6-34C6-40F6-9A12-12AD55776246}" type="slidenum">
              <a:rPr kumimoji="1" lang="ja-JP" altLang="en-US" smtClean="0"/>
              <a:t>‹#›</a:t>
            </a:fld>
            <a:endParaRPr kumimoji="1" lang="ja-JP" altLang="en-US"/>
          </a:p>
        </p:txBody>
      </p:sp>
    </p:spTree>
    <p:extLst>
      <p:ext uri="{BB962C8B-B14F-4D97-AF65-F5344CB8AC3E}">
        <p14:creationId xmlns:p14="http://schemas.microsoft.com/office/powerpoint/2010/main" val="20767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D2994-C27C-4AD1-BA6E-392A70964C85}" type="datetimeFigureOut">
              <a:rPr kumimoji="1" lang="ja-JP" altLang="en-US" smtClean="0"/>
              <a:t>2021/3/10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7D2E6-34C6-40F6-9A12-12AD55776246}" type="slidenum">
              <a:rPr kumimoji="1" lang="ja-JP" altLang="en-US" smtClean="0"/>
              <a:t>‹#›</a:t>
            </a:fld>
            <a:endParaRPr kumimoji="1" lang="ja-JP" altLang="en-US"/>
          </a:p>
        </p:txBody>
      </p:sp>
    </p:spTree>
    <p:extLst>
      <p:ext uri="{BB962C8B-B14F-4D97-AF65-F5344CB8AC3E}">
        <p14:creationId xmlns:p14="http://schemas.microsoft.com/office/powerpoint/2010/main" val="39249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r>
              <a:rPr kumimoji="1" lang="ja-JP" altLang="en-US" dirty="0"/>
              <a:t>無線中継器とマイクロ波帯の標識電波搭載の意義</a:t>
            </a:r>
          </a:p>
        </p:txBody>
      </p:sp>
      <p:sp>
        <p:nvSpPr>
          <p:cNvPr id="4" name="AutoShape 2" descr="衛星通信 アップリンク ダウンリンク トランスポンダ 周回衛星 追尾 ドプラ効果 自由空間伝搬路 - １アマの無線工学 H29年08月期 A-2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4" descr="衛星通信 アップリンク ダウンリンク トランスポンダ 周回衛星 追尾 ドプラ効果 自由空間伝搬路 - １アマの無線工学 H29年08月期 A-23"/>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kumimoji="1" lang="ja-JP" altLang="en-US" dirty="0"/>
              <a:t>アマチュア衛星通信</a:t>
            </a:r>
          </a:p>
        </p:txBody>
      </p:sp>
    </p:spTree>
    <p:extLst>
      <p:ext uri="{BB962C8B-B14F-4D97-AF65-F5344CB8AC3E}">
        <p14:creationId xmlns:p14="http://schemas.microsoft.com/office/powerpoint/2010/main" val="143471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504" y="405584"/>
            <a:ext cx="11902439" cy="5658090"/>
          </a:xfrm>
        </p:spPr>
      </p:pic>
      <p:sp>
        <p:nvSpPr>
          <p:cNvPr id="3" name="テキスト ボックス 2"/>
          <p:cNvSpPr txBox="1"/>
          <p:nvPr/>
        </p:nvSpPr>
        <p:spPr>
          <a:xfrm>
            <a:off x="4685289" y="6290251"/>
            <a:ext cx="5397388" cy="369332"/>
          </a:xfrm>
          <a:prstGeom prst="rect">
            <a:avLst/>
          </a:prstGeom>
          <a:noFill/>
        </p:spPr>
        <p:txBody>
          <a:bodyPr wrap="square" rtlCol="0">
            <a:spAutoFit/>
          </a:bodyPr>
          <a:lstStyle/>
          <a:p>
            <a:r>
              <a:rPr kumimoji="1" lang="ja-JP" altLang="en-US" dirty="0"/>
              <a:t>日大　</a:t>
            </a:r>
            <a:r>
              <a:rPr kumimoji="1" lang="en-US" altLang="ja-JP" dirty="0"/>
              <a:t>NEXUS</a:t>
            </a:r>
            <a:r>
              <a:rPr kumimoji="1" lang="ja-JP" altLang="en-US" dirty="0"/>
              <a:t>衛星の飛行状態</a:t>
            </a:r>
          </a:p>
        </p:txBody>
      </p:sp>
    </p:spTree>
    <p:extLst>
      <p:ext uri="{BB962C8B-B14F-4D97-AF65-F5344CB8AC3E}">
        <p14:creationId xmlns:p14="http://schemas.microsoft.com/office/powerpoint/2010/main" val="973436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dirty="0"/>
              <a:t>　　　超小型衛星に搭載される無線中継器と</a:t>
            </a:r>
            <a:r>
              <a:rPr kumimoji="1" lang="en-US" altLang="ja-JP" sz="2400" dirty="0"/>
              <a:t>5.8GHz</a:t>
            </a:r>
            <a:r>
              <a:rPr kumimoji="1" lang="ja-JP" altLang="en-US" sz="2400" dirty="0"/>
              <a:t>帯の標識電波の発射</a:t>
            </a:r>
          </a:p>
        </p:txBody>
      </p:sp>
      <p:sp>
        <p:nvSpPr>
          <p:cNvPr id="3" name="コンテンツ プレースホルダー 2"/>
          <p:cNvSpPr>
            <a:spLocks noGrp="1"/>
          </p:cNvSpPr>
          <p:nvPr>
            <p:ph idx="1"/>
          </p:nvPr>
        </p:nvSpPr>
        <p:spPr>
          <a:xfrm>
            <a:off x="838200" y="1607140"/>
            <a:ext cx="10515600" cy="4351338"/>
          </a:xfrm>
        </p:spPr>
        <p:txBody>
          <a:bodyPr>
            <a:normAutofit/>
          </a:bodyPr>
          <a:lstStyle/>
          <a:p>
            <a:r>
              <a:rPr kumimoji="1" lang="ja-JP" altLang="en-US" sz="1800" dirty="0"/>
              <a:t>日大理工学部航空宇宙工学科超小型衛星</a:t>
            </a:r>
            <a:r>
              <a:rPr kumimoji="1" lang="en-US" altLang="ja-JP" sz="1800" dirty="0"/>
              <a:t>NEXUS</a:t>
            </a:r>
            <a:r>
              <a:rPr kumimoji="1" lang="ja-JP" altLang="en-US" sz="1800" dirty="0"/>
              <a:t>は</a:t>
            </a:r>
            <a:r>
              <a:rPr kumimoji="1" lang="en-US" altLang="ja-JP" sz="1800" dirty="0"/>
              <a:t>2019</a:t>
            </a:r>
            <a:r>
              <a:rPr kumimoji="1" lang="ja-JP" altLang="en-US" sz="1800" dirty="0"/>
              <a:t>年</a:t>
            </a:r>
            <a:r>
              <a:rPr kumimoji="1" lang="en-US" altLang="ja-JP" sz="1800" dirty="0"/>
              <a:t>1</a:t>
            </a:r>
            <a:r>
              <a:rPr kumimoji="1" lang="ja-JP" altLang="en-US" sz="1800" dirty="0"/>
              <a:t>月</a:t>
            </a:r>
            <a:r>
              <a:rPr kumimoji="1" lang="en-US" altLang="ja-JP" sz="1800" dirty="0"/>
              <a:t>18</a:t>
            </a:r>
            <a:r>
              <a:rPr lang="ja-JP" altLang="en-US" sz="1800" dirty="0"/>
              <a:t>日　内之浦より打上げられました。日本で初めて大学衛星に搭載されました。発電容量の関係で地球</a:t>
            </a:r>
            <a:r>
              <a:rPr lang="en-US" altLang="ja-JP" sz="1800" dirty="0"/>
              <a:t>1</a:t>
            </a:r>
            <a:r>
              <a:rPr lang="ja-JP" altLang="en-US" sz="1800" dirty="0"/>
              <a:t>周の</a:t>
            </a:r>
            <a:r>
              <a:rPr lang="en-US" altLang="ja-JP" sz="1800" dirty="0"/>
              <a:t>30%</a:t>
            </a:r>
            <a:r>
              <a:rPr lang="ja-JP" altLang="en-US" sz="1800" dirty="0"/>
              <a:t>程度の運用であり、運用時間の制約の関係で日本国内および近隣の外国局の運用に限られている。</a:t>
            </a:r>
            <a:endParaRPr lang="en-US" altLang="ja-JP" sz="1800" dirty="0"/>
          </a:p>
          <a:p>
            <a:r>
              <a:rPr kumimoji="1" lang="ja-JP" altLang="en-US" sz="1800" dirty="0"/>
              <a:t>次期衛星では科学ミッション終了後に</a:t>
            </a:r>
            <a:r>
              <a:rPr kumimoji="1" lang="en-US" altLang="ja-JP" sz="1800" dirty="0"/>
              <a:t>24</a:t>
            </a:r>
            <a:r>
              <a:rPr kumimoji="1" lang="ja-JP" altLang="en-US" sz="1800" dirty="0"/>
              <a:t>時間</a:t>
            </a:r>
            <a:r>
              <a:rPr kumimoji="1" lang="en-US" altLang="ja-JP" sz="1800" dirty="0"/>
              <a:t>365</a:t>
            </a:r>
            <a:r>
              <a:rPr kumimoji="1" lang="ja-JP" altLang="en-US" sz="1800" dirty="0"/>
              <a:t>日運用したい。ヨーロッパ、米国や南半球の諸外国も含めて利用が考えられる。利用できる国々は世界各国のアマチュア無線家となり、国際的な貢献と世界各国に日本大学衛星としてアピール可能となる。</a:t>
            </a:r>
            <a:endParaRPr kumimoji="1" lang="en-US" altLang="ja-JP" sz="1800" dirty="0"/>
          </a:p>
          <a:p>
            <a:r>
              <a:rPr lang="ja-JP" altLang="en-US" sz="1800" dirty="0"/>
              <a:t>日本アマチュア無線連盟が</a:t>
            </a:r>
            <a:r>
              <a:rPr lang="en-US" altLang="ja-JP" sz="1800" dirty="0"/>
              <a:t>1996</a:t>
            </a:r>
            <a:r>
              <a:rPr lang="ja-JP" altLang="en-US" sz="1800" dirty="0"/>
              <a:t>年に打ち上げた通信衛星「ふじ</a:t>
            </a:r>
            <a:r>
              <a:rPr lang="en-US" altLang="ja-JP" sz="1800" dirty="0"/>
              <a:t>3</a:t>
            </a:r>
            <a:r>
              <a:rPr lang="ja-JP" altLang="en-US" sz="1800" dirty="0"/>
              <a:t>号」はバッテリー劣化により日照時のみの運用となりほとんどの時間帯は停波している。</a:t>
            </a:r>
            <a:endParaRPr lang="en-US" altLang="ja-JP" sz="1800" dirty="0"/>
          </a:p>
          <a:p>
            <a:r>
              <a:rPr lang="ja-JP" altLang="en-US" sz="1800" dirty="0"/>
              <a:t>中継器には日大</a:t>
            </a:r>
            <a:r>
              <a:rPr lang="en-US" altLang="ja-JP" sz="1800" dirty="0"/>
              <a:t>NEXUS</a:t>
            </a:r>
            <a:r>
              <a:rPr lang="ja-JP" altLang="en-US" sz="1800" dirty="0"/>
              <a:t>に搭載した高速伝送</a:t>
            </a:r>
            <a:r>
              <a:rPr lang="en-US" altLang="ja-JP" sz="1800" dirty="0"/>
              <a:t>(19.2kbps)</a:t>
            </a:r>
            <a:r>
              <a:rPr lang="ja-JP" altLang="en-US" sz="1800" dirty="0"/>
              <a:t>も送信可能とし、本来のミッションである光学系の試験結果を高速で送信できるように行う。</a:t>
            </a:r>
            <a:endParaRPr lang="en-US" altLang="ja-JP" sz="1800" dirty="0"/>
          </a:p>
          <a:p>
            <a:r>
              <a:rPr kumimoji="1" lang="ja-JP" altLang="en-US" sz="1800" dirty="0"/>
              <a:t>新たな、アマチュア無線周波数帯の長期運用を目指して</a:t>
            </a:r>
            <a:r>
              <a:rPr kumimoji="1" lang="en-US" altLang="ja-JP" sz="1800" dirty="0"/>
              <a:t>5.8GHz</a:t>
            </a:r>
            <a:r>
              <a:rPr kumimoji="1" lang="ja-JP" altLang="en-US" sz="1800" dirty="0"/>
              <a:t>帯</a:t>
            </a:r>
            <a:r>
              <a:rPr lang="ja-JP" altLang="en-US" sz="1800" dirty="0"/>
              <a:t>の標識電波の送信を行い、世界各国アマチュア無線局に対して衛星の追尾の実験に供与しマイクロ波帯の受信技術の向上に役立てたい。　マイクロ波帯は電波の直線性も高い</a:t>
            </a:r>
            <a:r>
              <a:rPr lang="ja-JP" altLang="en-US" sz="1800"/>
              <a:t>が、雲</a:t>
            </a:r>
            <a:r>
              <a:rPr lang="ja-JP" altLang="en-US" sz="1800" dirty="0"/>
              <a:t>による減衰や散乱による影響を調査することによって電波伝搬の違いを体感できる。</a:t>
            </a:r>
            <a:endParaRPr lang="en-US" altLang="ja-JP" sz="1800" dirty="0"/>
          </a:p>
          <a:p>
            <a:endParaRPr lang="en-US" altLang="ja-JP" sz="1800" dirty="0"/>
          </a:p>
          <a:p>
            <a:endParaRPr kumimoji="1" lang="ja-JP" altLang="en-US" sz="1800" dirty="0"/>
          </a:p>
        </p:txBody>
      </p:sp>
    </p:spTree>
    <p:extLst>
      <p:ext uri="{BB962C8B-B14F-4D97-AF65-F5344CB8AC3E}">
        <p14:creationId xmlns:p14="http://schemas.microsoft.com/office/powerpoint/2010/main" val="330105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63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0460D1A-BEC6-4E71-B9C6-3E4103C587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6767" y="1540547"/>
            <a:ext cx="7769777" cy="5448691"/>
          </a:xfrm>
          <a:prstGeom prst="rect">
            <a:avLst/>
          </a:prstGeom>
          <a:noFill/>
          <a:extLst>
            <a:ext uri="{909E8E84-426E-40DD-AFC4-6F175D3DCCD1}">
              <a14:hiddenFill xmlns:a14="http://schemas.microsoft.com/office/drawing/2010/main">
                <a:solidFill>
                  <a:srgbClr val="FFFFFF"/>
                </a:solidFill>
              </a14:hiddenFill>
            </a:ext>
          </a:extLst>
        </p:spPr>
      </p:pic>
      <p:sp>
        <p:nvSpPr>
          <p:cNvPr id="4" name="楕円 3">
            <a:extLst>
              <a:ext uri="{FF2B5EF4-FFF2-40B4-BE49-F238E27FC236}">
                <a16:creationId xmlns:a16="http://schemas.microsoft.com/office/drawing/2014/main" id="{782D730D-59A6-4B73-AC5D-C4071E3CBE8E}"/>
              </a:ext>
            </a:extLst>
          </p:cNvPr>
          <p:cNvSpPr/>
          <p:nvPr/>
        </p:nvSpPr>
        <p:spPr>
          <a:xfrm>
            <a:off x="4495622" y="3013672"/>
            <a:ext cx="1783080" cy="1769385"/>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22EEEE2B-56CE-4DD5-9122-D79FBF8C1E13}"/>
              </a:ext>
            </a:extLst>
          </p:cNvPr>
          <p:cNvSpPr/>
          <p:nvPr/>
        </p:nvSpPr>
        <p:spPr>
          <a:xfrm>
            <a:off x="4716780" y="1890946"/>
            <a:ext cx="1965960" cy="1493520"/>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23A0FA13-131E-46B6-BF7F-0F066D2E60A7}"/>
              </a:ext>
            </a:extLst>
          </p:cNvPr>
          <p:cNvSpPr/>
          <p:nvPr/>
        </p:nvSpPr>
        <p:spPr>
          <a:xfrm>
            <a:off x="3178190" y="1994966"/>
            <a:ext cx="1965960" cy="1493520"/>
          </a:xfrm>
          <a:prstGeom prst="ellipse">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6B3D998C-D787-4DD6-A4FA-1CE799698C50}"/>
              </a:ext>
            </a:extLst>
          </p:cNvPr>
          <p:cNvSpPr/>
          <p:nvPr/>
        </p:nvSpPr>
        <p:spPr>
          <a:xfrm>
            <a:off x="1589108" y="2072264"/>
            <a:ext cx="1965960" cy="1493520"/>
          </a:xfrm>
          <a:prstGeom prst="ellipse">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AF5F5F8B-27DA-4A5B-8A06-28CBEF276811}"/>
              </a:ext>
            </a:extLst>
          </p:cNvPr>
          <p:cNvSpPr/>
          <p:nvPr/>
        </p:nvSpPr>
        <p:spPr>
          <a:xfrm>
            <a:off x="1259225" y="3491505"/>
            <a:ext cx="1965960" cy="1493520"/>
          </a:xfrm>
          <a:prstGeom prst="ellipse">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C01BED0A-4DF2-4662-BA8A-0DA91D8D0449}"/>
              </a:ext>
            </a:extLst>
          </p:cNvPr>
          <p:cNvSpPr/>
          <p:nvPr/>
        </p:nvSpPr>
        <p:spPr>
          <a:xfrm>
            <a:off x="2841400" y="2877815"/>
            <a:ext cx="1965960" cy="1493520"/>
          </a:xfrm>
          <a:prstGeom prst="ellipse">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2370FF8F-ACD6-4CFF-BDE2-2B7C782711BB}"/>
              </a:ext>
            </a:extLst>
          </p:cNvPr>
          <p:cNvSpPr/>
          <p:nvPr/>
        </p:nvSpPr>
        <p:spPr>
          <a:xfrm>
            <a:off x="2886116" y="4307519"/>
            <a:ext cx="1965960" cy="1493520"/>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60CB9E5A-3EEB-4B38-9FB0-0CB4CC6DDAA5}"/>
              </a:ext>
            </a:extLst>
          </p:cNvPr>
          <p:cNvSpPr/>
          <p:nvPr/>
        </p:nvSpPr>
        <p:spPr>
          <a:xfrm>
            <a:off x="1607585" y="4817068"/>
            <a:ext cx="1965960" cy="1493520"/>
          </a:xfrm>
          <a:prstGeom prst="ellipse">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7913D9CF-AD85-48FB-812E-9CBA9657DF5A}"/>
              </a:ext>
            </a:extLst>
          </p:cNvPr>
          <p:cNvSpPr/>
          <p:nvPr/>
        </p:nvSpPr>
        <p:spPr>
          <a:xfrm>
            <a:off x="7787373" y="1958184"/>
            <a:ext cx="1965960" cy="1493520"/>
          </a:xfrm>
          <a:prstGeom prst="ellipse">
            <a:avLst/>
          </a:prstGeom>
          <a:solidFill>
            <a:srgbClr val="FFFF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89183088-61A0-48A1-A15D-45015E243AD4}"/>
              </a:ext>
            </a:extLst>
          </p:cNvPr>
          <p:cNvSpPr/>
          <p:nvPr/>
        </p:nvSpPr>
        <p:spPr>
          <a:xfrm>
            <a:off x="3930256" y="4433388"/>
            <a:ext cx="1965960" cy="1493520"/>
          </a:xfrm>
          <a:prstGeom prst="ellipse">
            <a:avLst/>
          </a:prstGeom>
          <a:solidFill>
            <a:srgbClr val="FFFF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45945F53-60DF-4D1F-8014-45C6011A02EE}"/>
              </a:ext>
            </a:extLst>
          </p:cNvPr>
          <p:cNvSpPr/>
          <p:nvPr/>
        </p:nvSpPr>
        <p:spPr>
          <a:xfrm>
            <a:off x="6192806" y="2326934"/>
            <a:ext cx="1965960" cy="1493520"/>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A24CF755-AB15-4475-90D9-29A5FAE2F352}"/>
              </a:ext>
            </a:extLst>
          </p:cNvPr>
          <p:cNvSpPr/>
          <p:nvPr/>
        </p:nvSpPr>
        <p:spPr>
          <a:xfrm>
            <a:off x="7126585" y="3004427"/>
            <a:ext cx="1965960" cy="1493520"/>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43FFC3BA-78C2-4D69-A118-0AABD34CAEF5}"/>
              </a:ext>
            </a:extLst>
          </p:cNvPr>
          <p:cNvSpPr/>
          <p:nvPr/>
        </p:nvSpPr>
        <p:spPr>
          <a:xfrm>
            <a:off x="8489273" y="2762294"/>
            <a:ext cx="1965960" cy="1493520"/>
          </a:xfrm>
          <a:prstGeom prst="ellipse">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C09ADD80-C827-4E54-B394-52C24FB1AD24}"/>
              </a:ext>
            </a:extLst>
          </p:cNvPr>
          <p:cNvSpPr/>
          <p:nvPr/>
        </p:nvSpPr>
        <p:spPr>
          <a:xfrm>
            <a:off x="7278765" y="3877792"/>
            <a:ext cx="1965960" cy="1493520"/>
          </a:xfrm>
          <a:prstGeom prst="ellipse">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AA969316-B358-4758-BDAC-F423DC893F72}"/>
              </a:ext>
            </a:extLst>
          </p:cNvPr>
          <p:cNvSpPr/>
          <p:nvPr/>
        </p:nvSpPr>
        <p:spPr>
          <a:xfrm>
            <a:off x="4777719" y="5256833"/>
            <a:ext cx="1965960" cy="1493520"/>
          </a:xfrm>
          <a:prstGeom prst="ellipse">
            <a:avLst/>
          </a:prstGeom>
          <a:solidFill>
            <a:srgbClr val="FFFF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AFA6BFA9-BF99-454A-AB92-7A762BD6470F}"/>
              </a:ext>
            </a:extLst>
          </p:cNvPr>
          <p:cNvSpPr/>
          <p:nvPr/>
        </p:nvSpPr>
        <p:spPr>
          <a:xfrm>
            <a:off x="5731222" y="4751157"/>
            <a:ext cx="1965960" cy="1493520"/>
          </a:xfrm>
          <a:prstGeom prst="ellipse">
            <a:avLst/>
          </a:prstGeom>
          <a:solidFill>
            <a:srgbClr val="FFFF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70B5D9D5-73DE-4479-8154-A69391CAB757}"/>
              </a:ext>
            </a:extLst>
          </p:cNvPr>
          <p:cNvSpPr/>
          <p:nvPr/>
        </p:nvSpPr>
        <p:spPr>
          <a:xfrm>
            <a:off x="8756066" y="4733346"/>
            <a:ext cx="1965960" cy="1493520"/>
          </a:xfrm>
          <a:prstGeom prst="ellipse">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5FD90750-3E65-4B60-8C4F-2353A13C3E13}"/>
              </a:ext>
            </a:extLst>
          </p:cNvPr>
          <p:cNvSpPr/>
          <p:nvPr/>
        </p:nvSpPr>
        <p:spPr>
          <a:xfrm>
            <a:off x="7959812" y="5220148"/>
            <a:ext cx="1965960" cy="1493520"/>
          </a:xfrm>
          <a:prstGeom prst="ellipse">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16701EE4-92A8-4438-A55A-C96EC363D350}"/>
              </a:ext>
            </a:extLst>
          </p:cNvPr>
          <p:cNvSpPr/>
          <p:nvPr/>
        </p:nvSpPr>
        <p:spPr>
          <a:xfrm>
            <a:off x="6441746" y="5501097"/>
            <a:ext cx="1965960" cy="1493520"/>
          </a:xfrm>
          <a:prstGeom prst="ellipse">
            <a:avLst/>
          </a:prstGeom>
          <a:solidFill>
            <a:srgbClr val="FFFF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1">
            <a:extLst>
              <a:ext uri="{FF2B5EF4-FFF2-40B4-BE49-F238E27FC236}">
                <a16:creationId xmlns:a16="http://schemas.microsoft.com/office/drawing/2014/main" id="{A4F07CEA-AC30-4424-9207-74C1F442BB45}"/>
              </a:ext>
            </a:extLst>
          </p:cNvPr>
          <p:cNvSpPr txBox="1">
            <a:spLocks/>
          </p:cNvSpPr>
          <p:nvPr/>
        </p:nvSpPr>
        <p:spPr>
          <a:xfrm>
            <a:off x="1094472" y="5548423"/>
            <a:ext cx="10548887" cy="1324817"/>
          </a:xfrm>
          <a:prstGeom prst="rect">
            <a:avLst/>
          </a:prstGeom>
          <a:solidFill>
            <a:schemeClr val="accent4">
              <a:lumMod val="40000"/>
              <a:lumOff val="60000"/>
              <a:alpha val="54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次機衛星は世界中で中継が可能になります。</a:t>
            </a:r>
          </a:p>
        </p:txBody>
      </p:sp>
      <p:sp>
        <p:nvSpPr>
          <p:cNvPr id="27" name="タイトル 1">
            <a:extLst>
              <a:ext uri="{FF2B5EF4-FFF2-40B4-BE49-F238E27FC236}">
                <a16:creationId xmlns:a16="http://schemas.microsoft.com/office/drawing/2014/main" id="{6AFA924E-E0A5-453B-AF74-0D93B0E2AF41}"/>
              </a:ext>
            </a:extLst>
          </p:cNvPr>
          <p:cNvSpPr>
            <a:spLocks noGrp="1"/>
          </p:cNvSpPr>
          <p:nvPr>
            <p:ph type="title"/>
          </p:nvPr>
        </p:nvSpPr>
        <p:spPr>
          <a:xfrm>
            <a:off x="838200" y="547412"/>
            <a:ext cx="10408920" cy="1325563"/>
          </a:xfrm>
          <a:solidFill>
            <a:schemeClr val="accent1">
              <a:lumMod val="60000"/>
              <a:lumOff val="40000"/>
            </a:schemeClr>
          </a:solidFill>
        </p:spPr>
        <p:txBody>
          <a:bodyPr>
            <a:normAutofit/>
          </a:bodyPr>
          <a:lstStyle/>
          <a:p>
            <a:r>
              <a:rPr kumimoji="1" lang="en-US" altLang="ja-JP" dirty="0">
                <a:latin typeface="+mj-ea"/>
              </a:rPr>
              <a:t>NEXUS</a:t>
            </a:r>
            <a:r>
              <a:rPr kumimoji="1" lang="ja-JP" altLang="en-US" dirty="0"/>
              <a:t>は日本を中心とした東アジアで頻繁に中継を行っています。</a:t>
            </a:r>
          </a:p>
        </p:txBody>
      </p:sp>
    </p:spTree>
    <p:extLst>
      <p:ext uri="{BB962C8B-B14F-4D97-AF65-F5344CB8AC3E}">
        <p14:creationId xmlns:p14="http://schemas.microsoft.com/office/powerpoint/2010/main" val="62604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771426-F6B5-4D9A-8C3E-731357516D84}"/>
              </a:ext>
            </a:extLst>
          </p:cNvPr>
          <p:cNvSpPr>
            <a:spLocks noGrp="1"/>
          </p:cNvSpPr>
          <p:nvPr>
            <p:ph type="title"/>
          </p:nvPr>
        </p:nvSpPr>
        <p:spPr>
          <a:xfrm>
            <a:off x="838200" y="787876"/>
            <a:ext cx="10515600" cy="1726724"/>
          </a:xfrm>
        </p:spPr>
        <p:txBody>
          <a:bodyPr>
            <a:normAutofit fontScale="90000"/>
          </a:bodyPr>
          <a:lstStyle/>
          <a:p>
            <a:r>
              <a:rPr kumimoji="1" lang="ja-JP" altLang="en-US" dirty="0"/>
              <a:t>小さな設備で宇宙通信を体験。</a:t>
            </a:r>
            <a:br>
              <a:rPr kumimoji="1" lang="en-US" altLang="ja-JP" dirty="0"/>
            </a:br>
            <a:br>
              <a:rPr kumimoji="1" lang="en-US" altLang="ja-JP" dirty="0"/>
            </a:br>
            <a:r>
              <a:rPr kumimoji="1" lang="ja-JP" altLang="en-US" dirty="0"/>
              <a:t>海外の仲間をふやそう！！（宇宙の仲間も）</a:t>
            </a:r>
            <a:br>
              <a:rPr kumimoji="1" lang="en-US" altLang="ja-JP" dirty="0"/>
            </a:br>
            <a:endParaRPr kumimoji="1" lang="ja-JP" altLang="en-US" dirty="0"/>
          </a:p>
        </p:txBody>
      </p:sp>
      <p:pic>
        <p:nvPicPr>
          <p:cNvPr id="5" name="コンテンツ プレースホルダー 4">
            <a:extLst>
              <a:ext uri="{FF2B5EF4-FFF2-40B4-BE49-F238E27FC236}">
                <a16:creationId xmlns:a16="http://schemas.microsoft.com/office/drawing/2014/main" id="{745AD08D-4947-4C7C-A9F1-3C7488925350}"/>
              </a:ext>
            </a:extLst>
          </p:cNvPr>
          <p:cNvPicPr>
            <a:picLocks noGrp="1" noChangeAspect="1"/>
          </p:cNvPicPr>
          <p:nvPr>
            <p:ph idx="1"/>
          </p:nvPr>
        </p:nvPicPr>
        <p:blipFill>
          <a:blip r:embed="rId2"/>
          <a:stretch>
            <a:fillRect/>
          </a:stretch>
        </p:blipFill>
        <p:spPr>
          <a:xfrm>
            <a:off x="2490787" y="2145824"/>
            <a:ext cx="7210425" cy="3924300"/>
          </a:xfrm>
        </p:spPr>
      </p:pic>
      <p:sp>
        <p:nvSpPr>
          <p:cNvPr id="6" name="テキスト ボックス 5">
            <a:extLst>
              <a:ext uri="{FF2B5EF4-FFF2-40B4-BE49-F238E27FC236}">
                <a16:creationId xmlns:a16="http://schemas.microsoft.com/office/drawing/2014/main" id="{094B3228-D0C0-4D2C-9380-05B8E90A82F7}"/>
              </a:ext>
            </a:extLst>
          </p:cNvPr>
          <p:cNvSpPr txBox="1"/>
          <p:nvPr/>
        </p:nvSpPr>
        <p:spPr>
          <a:xfrm>
            <a:off x="6706552" y="5288340"/>
            <a:ext cx="5989320" cy="1569660"/>
          </a:xfrm>
          <a:prstGeom prst="rect">
            <a:avLst/>
          </a:prstGeom>
          <a:noFill/>
        </p:spPr>
        <p:txBody>
          <a:bodyPr wrap="square" rtlCol="0">
            <a:spAutoFit/>
          </a:bodyPr>
          <a:lstStyle/>
          <a:p>
            <a:r>
              <a:rPr kumimoji="1" lang="ja-JP" altLang="en-US" sz="3200" b="1" dirty="0">
                <a:latin typeface="+mn-ea"/>
              </a:rPr>
              <a:t>次期マイクロ波の運用に向けて</a:t>
            </a:r>
            <a:endParaRPr kumimoji="1" lang="en-US" altLang="ja-JP" sz="3200" b="1" dirty="0">
              <a:latin typeface="+mn-ea"/>
            </a:endParaRPr>
          </a:p>
          <a:p>
            <a:r>
              <a:rPr kumimoji="1" lang="ja-JP" altLang="en-US" sz="3200" b="1" dirty="0">
                <a:latin typeface="+mn-ea"/>
              </a:rPr>
              <a:t>みんなで基礎固め。。</a:t>
            </a:r>
            <a:endParaRPr kumimoji="1" lang="en-US" altLang="ja-JP" sz="3200" b="1" dirty="0">
              <a:latin typeface="+mn-ea"/>
            </a:endParaRPr>
          </a:p>
          <a:p>
            <a:r>
              <a:rPr kumimoji="1" lang="ja-JP" altLang="en-US" sz="3200" b="1" dirty="0">
                <a:latin typeface="+mn-ea"/>
              </a:rPr>
              <a:t>　（ドップラーって何？？）</a:t>
            </a:r>
          </a:p>
        </p:txBody>
      </p:sp>
    </p:spTree>
    <p:extLst>
      <p:ext uri="{BB962C8B-B14F-4D97-AF65-F5344CB8AC3E}">
        <p14:creationId xmlns:p14="http://schemas.microsoft.com/office/powerpoint/2010/main" val="237985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B7B633-AAC4-43AA-87D3-5720AA943627}"/>
              </a:ext>
            </a:extLst>
          </p:cNvPr>
          <p:cNvSpPr>
            <a:spLocks noGrp="1"/>
          </p:cNvSpPr>
          <p:nvPr>
            <p:ph type="title"/>
          </p:nvPr>
        </p:nvSpPr>
        <p:spPr/>
        <p:txBody>
          <a:bodyPr/>
          <a:lstStyle/>
          <a:p>
            <a:r>
              <a:rPr kumimoji="1" lang="ja-JP" altLang="en-US" dirty="0"/>
              <a:t>高速データ伝送の試験　</a:t>
            </a:r>
            <a:r>
              <a:rPr kumimoji="1" lang="en-US" altLang="ja-JP" dirty="0"/>
              <a:t>(</a:t>
            </a:r>
            <a:r>
              <a:rPr kumimoji="1" lang="ja-JP" altLang="en-US" b="1" dirty="0">
                <a:latin typeface="+mj-ea"/>
              </a:rPr>
              <a:t>４</a:t>
            </a:r>
            <a:r>
              <a:rPr kumimoji="1" lang="en-US" altLang="ja-JP" b="1" dirty="0">
                <a:latin typeface="+mj-ea"/>
              </a:rPr>
              <a:t>FSK19.2k BPS</a:t>
            </a:r>
            <a:r>
              <a:rPr kumimoji="1" lang="ja-JP" altLang="en-US" dirty="0"/>
              <a:t>）</a:t>
            </a:r>
          </a:p>
        </p:txBody>
      </p:sp>
      <p:pic>
        <p:nvPicPr>
          <p:cNvPr id="5" name="コンテンツ プレースホルダー 4">
            <a:extLst>
              <a:ext uri="{FF2B5EF4-FFF2-40B4-BE49-F238E27FC236}">
                <a16:creationId xmlns:a16="http://schemas.microsoft.com/office/drawing/2014/main" id="{66E33C99-4143-4BFF-9926-5DEB21ACD29A}"/>
              </a:ext>
            </a:extLst>
          </p:cNvPr>
          <p:cNvPicPr>
            <a:picLocks noGrp="1" noChangeAspect="1"/>
          </p:cNvPicPr>
          <p:nvPr>
            <p:ph idx="1"/>
          </p:nvPr>
        </p:nvPicPr>
        <p:blipFill>
          <a:blip r:embed="rId2"/>
          <a:stretch>
            <a:fillRect/>
          </a:stretch>
        </p:blipFill>
        <p:spPr>
          <a:xfrm>
            <a:off x="478028" y="1854362"/>
            <a:ext cx="6306230" cy="4115082"/>
          </a:xfrm>
        </p:spPr>
      </p:pic>
      <p:sp>
        <p:nvSpPr>
          <p:cNvPr id="6" name="テキスト ボックス 5">
            <a:extLst>
              <a:ext uri="{FF2B5EF4-FFF2-40B4-BE49-F238E27FC236}">
                <a16:creationId xmlns:a16="http://schemas.microsoft.com/office/drawing/2014/main" id="{CA61C6E8-AFFF-4412-A519-855C8B0C87E6}"/>
              </a:ext>
            </a:extLst>
          </p:cNvPr>
          <p:cNvSpPr txBox="1"/>
          <p:nvPr/>
        </p:nvSpPr>
        <p:spPr>
          <a:xfrm>
            <a:off x="7079226" y="1946505"/>
            <a:ext cx="4584782" cy="954107"/>
          </a:xfrm>
          <a:prstGeom prst="rect">
            <a:avLst/>
          </a:prstGeom>
          <a:noFill/>
        </p:spPr>
        <p:txBody>
          <a:bodyPr wrap="square" rtlCol="0">
            <a:spAutoFit/>
          </a:bodyPr>
          <a:lstStyle/>
          <a:p>
            <a:r>
              <a:rPr kumimoji="1" lang="en-US" altLang="ja-JP" sz="2800" dirty="0">
                <a:latin typeface="+mj-ea"/>
                <a:ea typeface="+mj-ea"/>
              </a:rPr>
              <a:t>NEXUS</a:t>
            </a:r>
            <a:r>
              <a:rPr kumimoji="1" lang="ja-JP" altLang="en-US" sz="2800" dirty="0">
                <a:latin typeface="+mj-ea"/>
                <a:ea typeface="+mj-ea"/>
              </a:rPr>
              <a:t>では</a:t>
            </a:r>
            <a:r>
              <a:rPr kumimoji="1" lang="en-US" altLang="ja-JP" sz="2800" dirty="0">
                <a:latin typeface="+mj-ea"/>
                <a:ea typeface="+mj-ea"/>
              </a:rPr>
              <a:t>QPSK38.4</a:t>
            </a:r>
            <a:r>
              <a:rPr kumimoji="1" lang="ja-JP" altLang="en-US" sz="2800" dirty="0">
                <a:latin typeface="+mj-ea"/>
                <a:ea typeface="+mj-ea"/>
              </a:rPr>
              <a:t>ｋ </a:t>
            </a:r>
            <a:r>
              <a:rPr kumimoji="1" lang="en-US" altLang="ja-JP" sz="2800" dirty="0">
                <a:latin typeface="+mj-ea"/>
                <a:ea typeface="+mj-ea"/>
              </a:rPr>
              <a:t>PBS</a:t>
            </a:r>
            <a:r>
              <a:rPr kumimoji="1" lang="ja-JP" altLang="en-US" sz="2800" dirty="0">
                <a:latin typeface="+mj-ea"/>
                <a:ea typeface="+mj-ea"/>
              </a:rPr>
              <a:t>の高速データ通信　</a:t>
            </a:r>
          </a:p>
        </p:txBody>
      </p:sp>
      <p:sp>
        <p:nvSpPr>
          <p:cNvPr id="7" name="テキスト ボックス 6">
            <a:extLst>
              <a:ext uri="{FF2B5EF4-FFF2-40B4-BE49-F238E27FC236}">
                <a16:creationId xmlns:a16="http://schemas.microsoft.com/office/drawing/2014/main" id="{F233801B-C3C8-4CED-B165-10F6509A7743}"/>
              </a:ext>
            </a:extLst>
          </p:cNvPr>
          <p:cNvSpPr txBox="1"/>
          <p:nvPr/>
        </p:nvSpPr>
        <p:spPr>
          <a:xfrm>
            <a:off x="7079227" y="2995236"/>
            <a:ext cx="4999702" cy="2246769"/>
          </a:xfrm>
          <a:prstGeom prst="rect">
            <a:avLst/>
          </a:prstGeom>
          <a:noFill/>
        </p:spPr>
        <p:txBody>
          <a:bodyPr wrap="square" rtlCol="0">
            <a:spAutoFit/>
          </a:bodyPr>
          <a:lstStyle/>
          <a:p>
            <a:r>
              <a:rPr kumimoji="1" lang="en-US" altLang="ja-JP" sz="2800" b="1" dirty="0">
                <a:latin typeface="+mj-ea"/>
                <a:ea typeface="+mj-ea"/>
              </a:rPr>
              <a:t>NEXUS FSK 19.2</a:t>
            </a:r>
            <a:r>
              <a:rPr kumimoji="1" lang="ja-JP" altLang="en-US" sz="2800" b="1" dirty="0">
                <a:latin typeface="+mj-ea"/>
                <a:ea typeface="+mj-ea"/>
              </a:rPr>
              <a:t>ｋ </a:t>
            </a:r>
            <a:r>
              <a:rPr kumimoji="1" lang="en-US" altLang="ja-JP" sz="2800" b="1" dirty="0">
                <a:latin typeface="+mj-ea"/>
                <a:ea typeface="+mj-ea"/>
              </a:rPr>
              <a:t>BPS</a:t>
            </a:r>
            <a:r>
              <a:rPr kumimoji="1" lang="ja-JP" altLang="en-US" sz="2800" b="1" dirty="0">
                <a:latin typeface="+mj-ea"/>
                <a:ea typeface="+mj-ea"/>
              </a:rPr>
              <a:t>も良い成果を収めました。このユニットを使い　４</a:t>
            </a:r>
            <a:r>
              <a:rPr kumimoji="1" lang="en-US" altLang="ja-JP" sz="2800" b="1" dirty="0">
                <a:latin typeface="+mj-ea"/>
                <a:ea typeface="+mj-ea"/>
              </a:rPr>
              <a:t>FSK19.2k</a:t>
            </a:r>
            <a:r>
              <a:rPr lang="ja-JP" altLang="en-US" sz="2800" b="1" dirty="0">
                <a:latin typeface="+mj-ea"/>
                <a:ea typeface="+mj-ea"/>
              </a:rPr>
              <a:t> </a:t>
            </a:r>
            <a:r>
              <a:rPr kumimoji="1" lang="en-US" altLang="ja-JP" sz="2800" b="1" dirty="0">
                <a:latin typeface="+mj-ea"/>
                <a:ea typeface="+mj-ea"/>
              </a:rPr>
              <a:t>BPS</a:t>
            </a:r>
            <a:r>
              <a:rPr kumimoji="1" lang="ja-JP" altLang="en-US" sz="2800" b="1" dirty="0">
                <a:latin typeface="+mj-ea"/>
                <a:ea typeface="+mj-ea"/>
              </a:rPr>
              <a:t>　</a:t>
            </a:r>
            <a:r>
              <a:rPr kumimoji="1" lang="en-US" altLang="ja-JP" sz="2800" b="1" dirty="0">
                <a:latin typeface="+mj-ea"/>
                <a:ea typeface="+mj-ea"/>
              </a:rPr>
              <a:t>(38.4k BPS</a:t>
            </a:r>
            <a:r>
              <a:rPr kumimoji="1" lang="ja-JP" altLang="en-US" sz="2800" b="1" dirty="0">
                <a:latin typeface="+mj-ea"/>
                <a:ea typeface="+mj-ea"/>
              </a:rPr>
              <a:t>相当の）データ伝送の試験を行いたい。　</a:t>
            </a:r>
          </a:p>
        </p:txBody>
      </p:sp>
      <p:cxnSp>
        <p:nvCxnSpPr>
          <p:cNvPr id="9" name="直線矢印コネクタ 8">
            <a:extLst>
              <a:ext uri="{FF2B5EF4-FFF2-40B4-BE49-F238E27FC236}">
                <a16:creationId xmlns:a16="http://schemas.microsoft.com/office/drawing/2014/main" id="{DE483BB0-6898-4C05-98AD-DFB32F8EBBCA}"/>
              </a:ext>
            </a:extLst>
          </p:cNvPr>
          <p:cNvCxnSpPr>
            <a:cxnSpLocks/>
          </p:cNvCxnSpPr>
          <p:nvPr/>
        </p:nvCxnSpPr>
        <p:spPr>
          <a:xfrm flipH="1" flipV="1">
            <a:off x="6172200" y="2330244"/>
            <a:ext cx="1224116" cy="933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C5EA258C-3435-4A1C-8A3B-EBCD07563005}"/>
              </a:ext>
            </a:extLst>
          </p:cNvPr>
          <p:cNvCxnSpPr>
            <a:cxnSpLocks/>
          </p:cNvCxnSpPr>
          <p:nvPr/>
        </p:nvCxnSpPr>
        <p:spPr>
          <a:xfrm flipH="1">
            <a:off x="4983819" y="3540168"/>
            <a:ext cx="2224363" cy="198548"/>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3DD827D7-4A59-40D0-BEC8-5847ED0183D7}"/>
              </a:ext>
            </a:extLst>
          </p:cNvPr>
          <p:cNvCxnSpPr>
            <a:cxnSpLocks/>
          </p:cNvCxnSpPr>
          <p:nvPr/>
        </p:nvCxnSpPr>
        <p:spPr>
          <a:xfrm flipH="1" flipV="1">
            <a:off x="6101085" y="2605573"/>
            <a:ext cx="1160852" cy="12296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51F145F3-72F3-4BAB-B205-6125D8F01699}"/>
              </a:ext>
            </a:extLst>
          </p:cNvPr>
          <p:cNvSpPr txBox="1"/>
          <p:nvPr/>
        </p:nvSpPr>
        <p:spPr>
          <a:xfrm>
            <a:off x="1889944" y="6133119"/>
            <a:ext cx="4894314" cy="369332"/>
          </a:xfrm>
          <a:prstGeom prst="rect">
            <a:avLst/>
          </a:prstGeom>
          <a:noFill/>
        </p:spPr>
        <p:txBody>
          <a:bodyPr wrap="square" rtlCol="0">
            <a:spAutoFit/>
          </a:bodyPr>
          <a:lstStyle/>
          <a:p>
            <a:r>
              <a:rPr kumimoji="1" lang="en-US" altLang="ja-JP" b="1" dirty="0"/>
              <a:t>NEXUS </a:t>
            </a:r>
            <a:r>
              <a:rPr kumimoji="1" lang="ja-JP" altLang="en-US" b="1" dirty="0"/>
              <a:t>ミッション無線機評価結果より。</a:t>
            </a:r>
          </a:p>
        </p:txBody>
      </p:sp>
    </p:spTree>
    <p:extLst>
      <p:ext uri="{BB962C8B-B14F-4D97-AF65-F5344CB8AC3E}">
        <p14:creationId xmlns:p14="http://schemas.microsoft.com/office/powerpoint/2010/main" val="21324083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437</Words>
  <Application>Microsoft Office PowerPoint</Application>
  <PresentationFormat>ワイド画面</PresentationFormat>
  <Paragraphs>19</Paragraphs>
  <Slides>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ＭＳ Ｐゴシック</vt:lpstr>
      <vt:lpstr>Arial</vt:lpstr>
      <vt:lpstr>Calibri</vt:lpstr>
      <vt:lpstr>Calibri Light</vt:lpstr>
      <vt:lpstr>Office テーマ</vt:lpstr>
      <vt:lpstr>アマチュア衛星通信</vt:lpstr>
      <vt:lpstr>PowerPoint プレゼンテーション</vt:lpstr>
      <vt:lpstr>　　　超小型衛星に搭載される無線中継器と5.8GHz帯の標識電波の発射</vt:lpstr>
      <vt:lpstr>NEXUSは日本を中心とした東アジアで頻繁に中継を行っています。</vt:lpstr>
      <vt:lpstr>小さな設備で宇宙通信を体験。  海外の仲間をふやそう！！（宇宙の仲間も） </vt:lpstr>
      <vt:lpstr>高速データ伝送の試験　(４FSK19.2k BPS）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金子 明</dc:creator>
  <cp:lastModifiedBy>Hoz Ueda</cp:lastModifiedBy>
  <cp:revision>17</cp:revision>
  <dcterms:created xsi:type="dcterms:W3CDTF">2021-02-25T08:22:21Z</dcterms:created>
  <dcterms:modified xsi:type="dcterms:W3CDTF">2021-03-09T23:56:34Z</dcterms:modified>
</cp:coreProperties>
</file>