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9" r:id="rId2"/>
  </p:sldMasterIdLst>
  <p:notesMasterIdLst>
    <p:notesMasterId r:id="rId8"/>
  </p:notesMasterIdLst>
  <p:handoutMasterIdLst>
    <p:handoutMasterId r:id="rId9"/>
  </p:handoutMasterIdLst>
  <p:sldIdLst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087" autoAdjust="0"/>
    <p:restoredTop sz="94627" autoAdjust="0"/>
  </p:normalViewPr>
  <p:slideViewPr>
    <p:cSldViewPr snapToGrid="0">
      <p:cViewPr varScale="1">
        <p:scale>
          <a:sx n="114" d="100"/>
          <a:sy n="114" d="100"/>
        </p:scale>
        <p:origin x="2016" y="9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2" d="100"/>
          <a:sy n="92" d="100"/>
        </p:scale>
        <p:origin x="4042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7D2B55B0-8C01-433C-B892-0CFD39EC6F0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4FAAE47-1BD2-4BB4-9CC6-42778AE8915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9F063-DC32-4870-A6D8-AA9688D1A269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5810588-8EB4-4AAB-B883-92395B04786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36638E4-2613-4799-B586-34C5D93B8F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65A0A3-871E-490B-9EDB-58EF086181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34825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A6F379-D57E-4878-86B3-BC36230963BD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928607-6019-4828-8A61-F38A54C2BF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6220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1935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979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8F8FECE-B673-4BF5-9A8D-0C47705EE101}"/>
              </a:ext>
            </a:extLst>
          </p:cNvPr>
          <p:cNvSpPr/>
          <p:nvPr userDrawn="1"/>
        </p:nvSpPr>
        <p:spPr>
          <a:xfrm>
            <a:off x="0" y="0"/>
            <a:ext cx="9144000" cy="576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4324E4C-A8D8-4D8D-BA39-0334F27A1C77}"/>
              </a:ext>
            </a:extLst>
          </p:cNvPr>
          <p:cNvSpPr/>
          <p:nvPr userDrawn="1"/>
        </p:nvSpPr>
        <p:spPr>
          <a:xfrm>
            <a:off x="8348597" y="118723"/>
            <a:ext cx="73277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fld id="{7A8BA420-E1A8-4E1C-A7CB-07F728CB58E8}" type="slidenum">
              <a:rPr kumimoji="1" lang="ja-JP" altLang="en-US" sz="1600" smtClean="0">
                <a:solidFill>
                  <a:schemeClr val="bg1"/>
                </a:solidFill>
                <a:latin typeface="Euclid" panose="02020503060505020303" pitchFamily="18" charset="0"/>
              </a:rPr>
              <a:pPr algn="r"/>
              <a:t>‹#›</a:t>
            </a:fld>
            <a:endParaRPr lang="ja-JP" alt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269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6892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34C0EB60-5508-4451-AA9A-3C5D5FD1F41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762"/>
          <a:stretch/>
        </p:blipFill>
        <p:spPr>
          <a:xfrm>
            <a:off x="2628875" y="0"/>
            <a:ext cx="6515125" cy="6520618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A5BC4D6-F6F2-4006-87B4-8EBE76150270}"/>
              </a:ext>
            </a:extLst>
          </p:cNvPr>
          <p:cNvSpPr txBox="1"/>
          <p:nvPr/>
        </p:nvSpPr>
        <p:spPr>
          <a:xfrm>
            <a:off x="605395" y="5090425"/>
            <a:ext cx="48494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latin typeface="Euclid" panose="02020503060505020303" pitchFamily="18" charset="0"/>
                <a:ea typeface="ＭＳ 明朝" panose="02020609040205080304" pitchFamily="17" charset="-128"/>
              </a:rPr>
              <a:t>てんこう２　概要資料</a:t>
            </a:r>
          </a:p>
        </p:txBody>
      </p:sp>
    </p:spTree>
    <p:extLst>
      <p:ext uri="{BB962C8B-B14F-4D97-AF65-F5344CB8AC3E}">
        <p14:creationId xmlns:p14="http://schemas.microsoft.com/office/powerpoint/2010/main" val="2193742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D027601-4B06-4990-880F-0779A09A498B}"/>
              </a:ext>
            </a:extLst>
          </p:cNvPr>
          <p:cNvSpPr txBox="1"/>
          <p:nvPr/>
        </p:nvSpPr>
        <p:spPr>
          <a:xfrm>
            <a:off x="156792" y="117023"/>
            <a:ext cx="770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baseline="0" dirty="0">
                <a:solidFill>
                  <a:schemeClr val="bg1"/>
                </a:solidFill>
                <a:latin typeface="Euclid" panose="02020503060505020303" pitchFamily="18" charset="0"/>
                <a:ea typeface="ＭＳ 明朝" panose="02020609040205080304" pitchFamily="17" charset="-128"/>
              </a:rPr>
              <a:t>ミッション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66296EA-FF09-4942-8973-C974010F7FF0}"/>
              </a:ext>
            </a:extLst>
          </p:cNvPr>
          <p:cNvSpPr txBox="1"/>
          <p:nvPr/>
        </p:nvSpPr>
        <p:spPr>
          <a:xfrm>
            <a:off x="386337" y="869471"/>
            <a:ext cx="7704000" cy="38561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ts val="5000"/>
              </a:lnSpc>
              <a:buFont typeface="+mj-lt"/>
              <a:buAutoNum type="arabicPeriod"/>
            </a:pPr>
            <a:r>
              <a:rPr kumimoji="1" lang="en-US" altLang="ja-JP" sz="2000" dirty="0">
                <a:latin typeface="Euclid" panose="02020503060505020303" pitchFamily="18" charset="0"/>
                <a:ea typeface="ＭＳ 明朝" panose="02020609040205080304" pitchFamily="17" charset="-128"/>
              </a:rPr>
              <a:t>3D</a:t>
            </a:r>
            <a:r>
              <a:rPr kumimoji="1" lang="ja-JP" altLang="en-US" sz="2000" dirty="0">
                <a:latin typeface="Euclid" panose="02020503060505020303" pitchFamily="18" charset="0"/>
                <a:ea typeface="ＭＳ 明朝" panose="02020609040205080304" pitchFamily="17" charset="-128"/>
              </a:rPr>
              <a:t>プリント構造部材</a:t>
            </a:r>
            <a:r>
              <a:rPr kumimoji="1" lang="en-US" altLang="ja-JP" sz="2000" baseline="30000" dirty="0">
                <a:latin typeface="Euclid" panose="02020503060505020303" pitchFamily="18" charset="0"/>
                <a:ea typeface="ＭＳ 明朝" panose="02020609040205080304" pitchFamily="17" charset="-128"/>
              </a:rPr>
              <a:t>[1]</a:t>
            </a:r>
            <a:r>
              <a:rPr kumimoji="1" lang="ja-JP" altLang="en-US" sz="2000" dirty="0">
                <a:latin typeface="Euclid" panose="02020503060505020303" pitchFamily="18" charset="0"/>
                <a:ea typeface="ＭＳ 明朝" panose="02020609040205080304" pitchFamily="17" charset="-128"/>
              </a:rPr>
              <a:t>を主構造とする衛星の技術実証</a:t>
            </a:r>
            <a:endParaRPr kumimoji="1" lang="en-US" altLang="ja-JP" sz="2000" dirty="0">
              <a:latin typeface="Euclid" panose="02020503060505020303" pitchFamily="18" charset="0"/>
              <a:ea typeface="ＭＳ 明朝" panose="02020609040205080304" pitchFamily="17" charset="-128"/>
            </a:endParaRPr>
          </a:p>
          <a:p>
            <a:pPr marL="457200" indent="-457200">
              <a:lnSpc>
                <a:spcPts val="5000"/>
              </a:lnSpc>
              <a:buFont typeface="+mj-lt"/>
              <a:buAutoNum type="arabicPeriod"/>
            </a:pPr>
            <a:r>
              <a:rPr kumimoji="1" lang="ja-JP" altLang="en-US" sz="2000" dirty="0">
                <a:latin typeface="Euclid" panose="02020503060505020303" pitchFamily="18" charset="0"/>
                <a:ea typeface="ＭＳ 明朝" panose="02020609040205080304" pitchFamily="17" charset="-128"/>
              </a:rPr>
              <a:t>放射線検出器を利用した地球電離圏観測</a:t>
            </a:r>
            <a:endParaRPr kumimoji="1" lang="en-US" altLang="ja-JP" sz="2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457200" indent="-457200">
              <a:lnSpc>
                <a:spcPts val="5000"/>
              </a:lnSpc>
              <a:buFont typeface="+mj-lt"/>
              <a:buAutoNum type="arabicPeriod"/>
            </a:pPr>
            <a:r>
              <a:rPr kumimoji="1" lang="en-US" altLang="ja-JP" sz="2000" dirty="0">
                <a:latin typeface="Euclid" panose="02020503060505020303" pitchFamily="18" charset="0"/>
                <a:ea typeface="ＭＳ 明朝" panose="02020609040205080304" pitchFamily="17" charset="-128"/>
              </a:rPr>
              <a:t>5.8GHz</a:t>
            </a:r>
            <a:r>
              <a:rPr kumimoji="1" lang="ja-JP" altLang="en-US" sz="2000" dirty="0">
                <a:latin typeface="Euclid" panose="02020503060505020303" pitchFamily="18" charset="0"/>
                <a:ea typeface="ＭＳ 明朝" panose="02020609040205080304" pitchFamily="17" charset="-128"/>
              </a:rPr>
              <a:t>帯での通信技術実証</a:t>
            </a:r>
            <a:endParaRPr kumimoji="1" lang="en-US" altLang="ja-JP" sz="2000" dirty="0">
              <a:latin typeface="Euclid" panose="02020503060505020303" pitchFamily="18" charset="0"/>
              <a:ea typeface="ＭＳ 明朝" panose="02020609040205080304" pitchFamily="17" charset="-128"/>
            </a:endParaRPr>
          </a:p>
          <a:p>
            <a:pPr marL="457200" indent="-457200">
              <a:lnSpc>
                <a:spcPts val="5000"/>
              </a:lnSpc>
              <a:buFont typeface="+mj-lt"/>
              <a:buAutoNum type="arabicPeriod"/>
            </a:pPr>
            <a:r>
              <a:rPr kumimoji="1" lang="en-US" altLang="ja-JP" sz="2000" dirty="0">
                <a:latin typeface="Euclid" panose="02020503060505020303" pitchFamily="18" charset="0"/>
                <a:ea typeface="ＭＳ 明朝" panose="02020609040205080304" pitchFamily="17" charset="-128"/>
              </a:rPr>
              <a:t>CFRTP</a:t>
            </a:r>
            <a:r>
              <a:rPr kumimoji="1" lang="en-US" altLang="ja-JP" sz="2000" baseline="30000" dirty="0">
                <a:latin typeface="Euclid" panose="02020503060505020303" pitchFamily="18" charset="0"/>
                <a:ea typeface="ＭＳ 明朝" panose="02020609040205080304" pitchFamily="17" charset="-128"/>
              </a:rPr>
              <a:t>[2]</a:t>
            </a:r>
            <a:r>
              <a:rPr kumimoji="1" lang="ja-JP" altLang="en-US" sz="2000" dirty="0">
                <a:latin typeface="Euclid" panose="02020503060505020303" pitchFamily="18" charset="0"/>
                <a:ea typeface="ＭＳ 明朝" panose="02020609040205080304" pitchFamily="17" charset="-128"/>
              </a:rPr>
              <a:t>の宇宙環境劣化観測</a:t>
            </a:r>
            <a:endParaRPr kumimoji="1" lang="en-US" altLang="ja-JP" sz="2000" dirty="0">
              <a:latin typeface="Euclid" panose="02020503060505020303" pitchFamily="18" charset="0"/>
              <a:ea typeface="ＭＳ 明朝" panose="02020609040205080304" pitchFamily="17" charset="-128"/>
            </a:endParaRPr>
          </a:p>
          <a:p>
            <a:pPr marL="457200" indent="-457200">
              <a:lnSpc>
                <a:spcPts val="5000"/>
              </a:lnSpc>
              <a:buFont typeface="+mj-lt"/>
              <a:buAutoNum type="arabicPeriod"/>
            </a:pPr>
            <a:r>
              <a:rPr kumimoji="1" lang="ja-JP" altLang="en-US" sz="2000" dirty="0">
                <a:latin typeface="Euclid" panose="02020503060505020303" pitchFamily="18" charset="0"/>
                <a:ea typeface="ＭＳ 明朝" panose="02020609040205080304" pitchFamily="17" charset="-128"/>
              </a:rPr>
              <a:t>宇宙環境における耐紫外線フィルムの性能評価</a:t>
            </a:r>
            <a:endParaRPr kumimoji="1" lang="en-US" altLang="ja-JP" sz="2000" dirty="0">
              <a:latin typeface="Euclid" panose="02020503060505020303" pitchFamily="18" charset="0"/>
              <a:ea typeface="ＭＳ 明朝" panose="02020609040205080304" pitchFamily="17" charset="-128"/>
            </a:endParaRPr>
          </a:p>
          <a:p>
            <a:pPr marL="457200" indent="-457200">
              <a:lnSpc>
                <a:spcPts val="5000"/>
              </a:lnSpc>
              <a:buFont typeface="+mj-lt"/>
              <a:buAutoNum type="arabicPeriod"/>
            </a:pPr>
            <a:r>
              <a:rPr kumimoji="1" lang="ja-JP" altLang="en-US" sz="2000" dirty="0">
                <a:latin typeface="Euclid" panose="02020503060505020303" pitchFamily="18" charset="0"/>
                <a:ea typeface="ＭＳ 明朝" panose="02020609040205080304" pitchFamily="17" charset="-128"/>
              </a:rPr>
              <a:t>大学衛星を利用したビジネスモデルの構築</a:t>
            </a:r>
            <a:endParaRPr kumimoji="1" lang="en-US" altLang="ja-JP" sz="2000" dirty="0">
              <a:latin typeface="Euclid" panose="02020503060505020303" pitchFamily="18" charset="0"/>
              <a:ea typeface="ＭＳ 明朝" panose="02020609040205080304" pitchFamily="17" charset="-128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6AA5A9FC-8930-4213-BC66-013675A0168E}"/>
              </a:ext>
            </a:extLst>
          </p:cNvPr>
          <p:cNvCxnSpPr/>
          <p:nvPr/>
        </p:nvCxnSpPr>
        <p:spPr>
          <a:xfrm flipV="1">
            <a:off x="242764" y="5218544"/>
            <a:ext cx="864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43BAF79-D9D7-460E-A50A-F9104EADE4E3}"/>
              </a:ext>
            </a:extLst>
          </p:cNvPr>
          <p:cNvSpPr txBox="1"/>
          <p:nvPr/>
        </p:nvSpPr>
        <p:spPr>
          <a:xfrm>
            <a:off x="386337" y="5430980"/>
            <a:ext cx="7926389" cy="872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  <a:tabLst>
                <a:tab pos="442913" algn="l"/>
              </a:tabLst>
            </a:pPr>
            <a:r>
              <a:rPr kumimoji="1" lang="en-US" altLang="ja-JP" sz="1600" dirty="0">
                <a:latin typeface="Euclid" panose="02020503060505020303" pitchFamily="18" charset="0"/>
                <a:ea typeface="ＭＳ 明朝" panose="02020609040205080304" pitchFamily="17" charset="-128"/>
              </a:rPr>
              <a:t>[1]	</a:t>
            </a:r>
            <a:r>
              <a:rPr kumimoji="1" lang="ja-JP" altLang="en-US" sz="1600" dirty="0">
                <a:latin typeface="Euclid" panose="02020503060505020303" pitchFamily="18" charset="0"/>
                <a:ea typeface="ＭＳ 明朝" panose="02020609040205080304" pitchFamily="17" charset="-128"/>
              </a:rPr>
              <a:t>現時点では，</a:t>
            </a:r>
            <a:r>
              <a:rPr kumimoji="1" lang="en-US" altLang="ja-JP" sz="1600" dirty="0">
                <a:latin typeface="Euclid" panose="02020503060505020303" pitchFamily="18" charset="0"/>
                <a:ea typeface="ＭＳ 明朝" panose="02020609040205080304" pitchFamily="17" charset="-128"/>
              </a:rPr>
              <a:t>CFRTP</a:t>
            </a:r>
            <a:r>
              <a:rPr kumimoji="1" lang="ja-JP" altLang="en-US" sz="1600" dirty="0">
                <a:latin typeface="Euclid" panose="02020503060505020303" pitchFamily="18" charset="0"/>
                <a:ea typeface="ＭＳ 明朝" panose="02020609040205080304" pitchFamily="17" charset="-128"/>
              </a:rPr>
              <a:t>と</a:t>
            </a:r>
            <a:r>
              <a:rPr kumimoji="1" lang="en-US" altLang="ja-JP" sz="1600" dirty="0">
                <a:latin typeface="Euclid" panose="02020503060505020303" pitchFamily="18" charset="0"/>
                <a:ea typeface="ＭＳ 明朝" panose="02020609040205080304" pitchFamily="17" charset="-128"/>
              </a:rPr>
              <a:t>AlSi19Mg</a:t>
            </a:r>
            <a:r>
              <a:rPr kumimoji="1" lang="ja-JP" altLang="en-US" sz="1600" dirty="0">
                <a:latin typeface="Euclid" panose="02020503060505020303" pitchFamily="18" charset="0"/>
                <a:ea typeface="ＭＳ 明朝" panose="02020609040205080304" pitchFamily="17" charset="-128"/>
              </a:rPr>
              <a:t>の構造部材を成形する予定</a:t>
            </a:r>
            <a:endParaRPr kumimoji="1" lang="en-US" altLang="ja-JP" sz="1600" dirty="0">
              <a:latin typeface="Euclid" panose="02020503060505020303" pitchFamily="18" charset="0"/>
              <a:ea typeface="ＭＳ 明朝" panose="02020609040205080304" pitchFamily="17" charset="-128"/>
            </a:endParaRPr>
          </a:p>
          <a:p>
            <a:pPr>
              <a:lnSpc>
                <a:spcPts val="3200"/>
              </a:lnSpc>
              <a:tabLst>
                <a:tab pos="442913" algn="l"/>
              </a:tabLst>
            </a:pPr>
            <a:r>
              <a:rPr kumimoji="1" lang="en-US" altLang="ja-JP" sz="1600" dirty="0">
                <a:latin typeface="Euclid" panose="02020503060505020303" pitchFamily="18" charset="0"/>
                <a:ea typeface="ＭＳ 明朝" panose="02020609040205080304" pitchFamily="17" charset="-128"/>
              </a:rPr>
              <a:t>[2]	</a:t>
            </a:r>
            <a:r>
              <a:rPr kumimoji="1" lang="en-US" altLang="ja-JP" sz="1600" u="sng" dirty="0">
                <a:latin typeface="Euclid" panose="02020503060505020303" pitchFamily="18" charset="0"/>
                <a:ea typeface="ＭＳ 明朝" panose="02020609040205080304" pitchFamily="17" charset="-128"/>
              </a:rPr>
              <a:t>C</a:t>
            </a:r>
            <a:r>
              <a:rPr kumimoji="1" lang="en-US" altLang="ja-JP" sz="1600" dirty="0">
                <a:latin typeface="Euclid" panose="02020503060505020303" pitchFamily="18" charset="0"/>
                <a:ea typeface="ＭＳ 明朝" panose="02020609040205080304" pitchFamily="17" charset="-128"/>
              </a:rPr>
              <a:t>arbon </a:t>
            </a:r>
            <a:r>
              <a:rPr kumimoji="1" lang="en-US" altLang="ja-JP" sz="1600" u="sng" dirty="0">
                <a:latin typeface="Euclid" panose="02020503060505020303" pitchFamily="18" charset="0"/>
                <a:ea typeface="ＭＳ 明朝" panose="02020609040205080304" pitchFamily="17" charset="-128"/>
              </a:rPr>
              <a:t>F</a:t>
            </a:r>
            <a:r>
              <a:rPr kumimoji="1" lang="en-US" altLang="ja-JP" sz="1600" dirty="0">
                <a:latin typeface="Euclid" panose="02020503060505020303" pitchFamily="18" charset="0"/>
                <a:ea typeface="ＭＳ 明朝" panose="02020609040205080304" pitchFamily="17" charset="-128"/>
              </a:rPr>
              <a:t>iber </a:t>
            </a:r>
            <a:r>
              <a:rPr kumimoji="1" lang="en-US" altLang="ja-JP" sz="1600" u="sng" dirty="0">
                <a:latin typeface="Euclid" panose="02020503060505020303" pitchFamily="18" charset="0"/>
                <a:ea typeface="ＭＳ 明朝" panose="02020609040205080304" pitchFamily="17" charset="-128"/>
              </a:rPr>
              <a:t>R</a:t>
            </a:r>
            <a:r>
              <a:rPr kumimoji="1" lang="en-US" altLang="ja-JP" sz="1600" dirty="0">
                <a:latin typeface="Euclid" panose="02020503060505020303" pitchFamily="18" charset="0"/>
                <a:ea typeface="ＭＳ 明朝" panose="02020609040205080304" pitchFamily="17" charset="-128"/>
              </a:rPr>
              <a:t>einforced </a:t>
            </a:r>
            <a:r>
              <a:rPr kumimoji="1" lang="en-US" altLang="ja-JP" sz="1600" u="sng" dirty="0">
                <a:latin typeface="Euclid" panose="02020503060505020303" pitchFamily="18" charset="0"/>
                <a:ea typeface="ＭＳ 明朝" panose="02020609040205080304" pitchFamily="17" charset="-128"/>
              </a:rPr>
              <a:t>T</a:t>
            </a:r>
            <a:r>
              <a:rPr kumimoji="1" lang="en-US" altLang="ja-JP" sz="1600" dirty="0">
                <a:latin typeface="Euclid" panose="02020503060505020303" pitchFamily="18" charset="0"/>
                <a:ea typeface="ＭＳ 明朝" panose="02020609040205080304" pitchFamily="17" charset="-128"/>
              </a:rPr>
              <a:t>hermal </a:t>
            </a:r>
            <a:r>
              <a:rPr kumimoji="1" lang="en-US" altLang="ja-JP" sz="1600" u="sng" dirty="0">
                <a:latin typeface="Euclid" panose="02020503060505020303" pitchFamily="18" charset="0"/>
                <a:ea typeface="ＭＳ 明朝" panose="02020609040205080304" pitchFamily="17" charset="-128"/>
              </a:rPr>
              <a:t>P</a:t>
            </a:r>
            <a:r>
              <a:rPr kumimoji="1" lang="en-US" altLang="ja-JP" sz="1600" dirty="0">
                <a:latin typeface="Euclid" panose="02020503060505020303" pitchFamily="18" charset="0"/>
                <a:ea typeface="ＭＳ 明朝" panose="02020609040205080304" pitchFamily="17" charset="-128"/>
              </a:rPr>
              <a:t>lastic</a:t>
            </a:r>
            <a:r>
              <a:rPr kumimoji="1" lang="ja-JP" altLang="en-US" sz="1600" dirty="0">
                <a:latin typeface="Euclid" panose="02020503060505020303" pitchFamily="18" charset="0"/>
                <a:ea typeface="ＭＳ 明朝" panose="02020609040205080304" pitchFamily="17" charset="-128"/>
              </a:rPr>
              <a:t>，炭素繊維強化熱可塑性樹脂複合材</a:t>
            </a:r>
            <a:endParaRPr kumimoji="1" lang="en-US" altLang="ja-JP" sz="1600" dirty="0">
              <a:latin typeface="Euclid" panose="02020503060505020303" pitchFamily="18" charset="0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77713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CE3B865-9CB2-4C7C-B09D-1146D10660C3}"/>
              </a:ext>
            </a:extLst>
          </p:cNvPr>
          <p:cNvSpPr txBox="1"/>
          <p:nvPr/>
        </p:nvSpPr>
        <p:spPr>
          <a:xfrm>
            <a:off x="156792" y="117023"/>
            <a:ext cx="770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baseline="0" dirty="0">
                <a:solidFill>
                  <a:schemeClr val="bg1"/>
                </a:solidFill>
                <a:latin typeface="Euclid" panose="02020503060505020303" pitchFamily="18" charset="0"/>
                <a:ea typeface="ＭＳ 明朝" panose="02020609040205080304" pitchFamily="17" charset="-128"/>
              </a:rPr>
              <a:t>外観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F5495A07-DEE9-4173-BAB6-E3DB0762DB8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264" t="14823" r="28236" b="4328"/>
          <a:stretch/>
        </p:blipFill>
        <p:spPr>
          <a:xfrm>
            <a:off x="972000" y="1224280"/>
            <a:ext cx="7200000" cy="5099999"/>
          </a:xfrm>
          <a:prstGeom prst="rect">
            <a:avLst/>
          </a:prstGeom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EC2A666-BE8B-4319-8DE9-AA6C5A019210}"/>
              </a:ext>
            </a:extLst>
          </p:cNvPr>
          <p:cNvSpPr txBox="1"/>
          <p:nvPr/>
        </p:nvSpPr>
        <p:spPr>
          <a:xfrm>
            <a:off x="3290852" y="1495279"/>
            <a:ext cx="13304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aseline="0" dirty="0">
                <a:latin typeface="Euclid" panose="02020503060505020303" pitchFamily="18" charset="0"/>
                <a:ea typeface="ＭＳ 明朝" panose="02020609040205080304" pitchFamily="17" charset="-128"/>
              </a:rPr>
              <a:t>Solar cell</a:t>
            </a:r>
            <a:endParaRPr kumimoji="1" lang="ja-JP" altLang="en-US" sz="2000" baseline="0" dirty="0">
              <a:latin typeface="Euclid" panose="02020503060505020303" pitchFamily="18" charset="0"/>
              <a:ea typeface="ＭＳ 明朝" panose="02020609040205080304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FA67CCE-A17F-4FDF-BE68-556E1420163A}"/>
              </a:ext>
            </a:extLst>
          </p:cNvPr>
          <p:cNvSpPr txBox="1"/>
          <p:nvPr/>
        </p:nvSpPr>
        <p:spPr>
          <a:xfrm>
            <a:off x="1678624" y="4146864"/>
            <a:ext cx="13304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aseline="0" dirty="0">
                <a:latin typeface="Euclid" panose="02020503060505020303" pitchFamily="18" charset="0"/>
                <a:ea typeface="ＭＳ 明朝" panose="02020609040205080304" pitchFamily="17" charset="-128"/>
              </a:rPr>
              <a:t>Antenna</a:t>
            </a:r>
            <a:endParaRPr kumimoji="1" lang="ja-JP" altLang="en-US" sz="2000" baseline="0" dirty="0">
              <a:latin typeface="Euclid" panose="02020503060505020303" pitchFamily="18" charset="0"/>
              <a:ea typeface="ＭＳ 明朝" panose="02020609040205080304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6ADDE71-80FB-4CCC-A7F8-CA242E74BC0E}"/>
              </a:ext>
            </a:extLst>
          </p:cNvPr>
          <p:cNvSpPr txBox="1"/>
          <p:nvPr/>
        </p:nvSpPr>
        <p:spPr>
          <a:xfrm>
            <a:off x="6376123" y="4679983"/>
            <a:ext cx="18355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aseline="0" dirty="0">
                <a:latin typeface="Euclid" panose="02020503060505020303" pitchFamily="18" charset="0"/>
                <a:ea typeface="ＭＳ 明朝" panose="02020609040205080304" pitchFamily="17" charset="-128"/>
              </a:rPr>
              <a:t>CFRTP panel</a:t>
            </a:r>
            <a:endParaRPr kumimoji="1" lang="ja-JP" altLang="en-US" sz="2000" baseline="0" dirty="0">
              <a:latin typeface="Euclid" panose="02020503060505020303" pitchFamily="18" charset="0"/>
              <a:ea typeface="ＭＳ 明朝" panose="02020609040205080304" pitchFamily="17" charset="-128"/>
            </a:endParaRP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A06FF2A4-FBCD-4354-86B2-F785A987CFAD}"/>
              </a:ext>
            </a:extLst>
          </p:cNvPr>
          <p:cNvGrpSpPr/>
          <p:nvPr/>
        </p:nvGrpSpPr>
        <p:grpSpPr>
          <a:xfrm>
            <a:off x="1713860" y="4546975"/>
            <a:ext cx="2091272" cy="831272"/>
            <a:chOff x="1268327" y="2637172"/>
            <a:chExt cx="2091272" cy="831272"/>
          </a:xfrm>
        </p:grpSpPr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4E1530EA-B81B-46E3-A500-57E95780C7F7}"/>
                </a:ext>
              </a:extLst>
            </p:cNvPr>
            <p:cNvCxnSpPr>
              <a:cxnSpLocks noChangeAspect="1"/>
            </p:cNvCxnSpPr>
            <p:nvPr/>
          </p:nvCxnSpPr>
          <p:spPr>
            <a:xfrm flipH="1" flipV="1">
              <a:off x="2528327" y="2637172"/>
              <a:ext cx="831272" cy="831272"/>
            </a:xfrm>
            <a:prstGeom prst="line">
              <a:avLst/>
            </a:prstGeom>
            <a:ln w="19050" cap="rnd">
              <a:solidFill>
                <a:srgbClr val="FF0000"/>
              </a:solidFill>
              <a:round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9B41386A-01D5-41AE-9E5B-5CD46BC0ADB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268327" y="2637172"/>
              <a:ext cx="1260000" cy="0"/>
            </a:xfrm>
            <a:prstGeom prst="line">
              <a:avLst/>
            </a:prstGeom>
            <a:ln w="19050" cap="rnd">
              <a:solidFill>
                <a:srgbClr val="FF0000"/>
              </a:solidFill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981B5F8A-2C79-4369-9148-47811FF587F3}"/>
              </a:ext>
            </a:extLst>
          </p:cNvPr>
          <p:cNvGrpSpPr/>
          <p:nvPr/>
        </p:nvGrpSpPr>
        <p:grpSpPr>
          <a:xfrm>
            <a:off x="3326089" y="1895389"/>
            <a:ext cx="2091272" cy="831272"/>
            <a:chOff x="1268327" y="2637172"/>
            <a:chExt cx="2091272" cy="831272"/>
          </a:xfrm>
        </p:grpSpPr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994EB6D6-E85F-4F6F-908F-8E6C1BC0240C}"/>
                </a:ext>
              </a:extLst>
            </p:cNvPr>
            <p:cNvCxnSpPr>
              <a:cxnSpLocks noChangeAspect="1"/>
            </p:cNvCxnSpPr>
            <p:nvPr/>
          </p:nvCxnSpPr>
          <p:spPr>
            <a:xfrm flipH="1" flipV="1">
              <a:off x="2528327" y="2637172"/>
              <a:ext cx="831272" cy="831272"/>
            </a:xfrm>
            <a:prstGeom prst="line">
              <a:avLst/>
            </a:prstGeom>
            <a:ln w="19050" cap="rnd">
              <a:solidFill>
                <a:srgbClr val="FF0000"/>
              </a:solidFill>
              <a:round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>
              <a:extLst>
                <a:ext uri="{FF2B5EF4-FFF2-40B4-BE49-F238E27FC236}">
                  <a16:creationId xmlns:a16="http://schemas.microsoft.com/office/drawing/2014/main" id="{9202C8C8-E191-4F1D-B0E5-C9B38CE2B7C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268327" y="2637172"/>
              <a:ext cx="1260000" cy="0"/>
            </a:xfrm>
            <a:prstGeom prst="line">
              <a:avLst/>
            </a:prstGeom>
            <a:ln w="19050" cap="rnd">
              <a:solidFill>
                <a:srgbClr val="FF0000"/>
              </a:solidFill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2FDE1647-1BE1-4651-ADB4-971609815B1B}"/>
              </a:ext>
            </a:extLst>
          </p:cNvPr>
          <p:cNvGrpSpPr/>
          <p:nvPr/>
        </p:nvGrpSpPr>
        <p:grpSpPr>
          <a:xfrm flipH="1" flipV="1">
            <a:off x="5616648" y="4248820"/>
            <a:ext cx="2523272" cy="831272"/>
            <a:chOff x="836327" y="2637172"/>
            <a:chExt cx="2523272" cy="831272"/>
          </a:xfrm>
        </p:grpSpPr>
        <p:cxnSp>
          <p:nvCxnSpPr>
            <p:cNvPr id="27" name="直線コネクタ 26">
              <a:extLst>
                <a:ext uri="{FF2B5EF4-FFF2-40B4-BE49-F238E27FC236}">
                  <a16:creationId xmlns:a16="http://schemas.microsoft.com/office/drawing/2014/main" id="{5899C762-00C3-41C8-9882-FBB3FE61F1D6}"/>
                </a:ext>
              </a:extLst>
            </p:cNvPr>
            <p:cNvCxnSpPr>
              <a:cxnSpLocks noChangeAspect="1"/>
            </p:cNvCxnSpPr>
            <p:nvPr/>
          </p:nvCxnSpPr>
          <p:spPr>
            <a:xfrm flipH="1" flipV="1">
              <a:off x="2528327" y="2637172"/>
              <a:ext cx="831272" cy="831272"/>
            </a:xfrm>
            <a:prstGeom prst="line">
              <a:avLst/>
            </a:prstGeom>
            <a:ln w="19050" cap="rnd">
              <a:solidFill>
                <a:srgbClr val="FF0000"/>
              </a:solidFill>
              <a:round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>
              <a:extLst>
                <a:ext uri="{FF2B5EF4-FFF2-40B4-BE49-F238E27FC236}">
                  <a16:creationId xmlns:a16="http://schemas.microsoft.com/office/drawing/2014/main" id="{AE16FD37-0900-431C-9743-8CE4A0E1BBA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36327" y="2637172"/>
              <a:ext cx="1692000" cy="0"/>
            </a:xfrm>
            <a:prstGeom prst="line">
              <a:avLst/>
            </a:prstGeom>
            <a:ln w="19050" cap="rnd">
              <a:solidFill>
                <a:srgbClr val="FF0000"/>
              </a:solidFill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98795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DCEC57A-5D23-40D4-AF22-95A87CD2386A}"/>
              </a:ext>
            </a:extLst>
          </p:cNvPr>
          <p:cNvSpPr txBox="1"/>
          <p:nvPr/>
        </p:nvSpPr>
        <p:spPr>
          <a:xfrm>
            <a:off x="156792" y="117023"/>
            <a:ext cx="770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baseline="0" dirty="0">
                <a:solidFill>
                  <a:schemeClr val="bg1"/>
                </a:solidFill>
                <a:latin typeface="Euclid" panose="02020503060505020303" pitchFamily="18" charset="0"/>
                <a:ea typeface="ＭＳ 明朝" panose="02020609040205080304" pitchFamily="17" charset="-128"/>
              </a:rPr>
              <a:t>外観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EF328B23-F07C-41C6-B1F6-081012D3E22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112" t="17201" r="25388" b="1951"/>
          <a:stretch/>
        </p:blipFill>
        <p:spPr>
          <a:xfrm>
            <a:off x="932284" y="1222043"/>
            <a:ext cx="7200000" cy="5100000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328C1B0-DB9F-490C-8C13-8078BB410335}"/>
              </a:ext>
            </a:extLst>
          </p:cNvPr>
          <p:cNvSpPr txBox="1"/>
          <p:nvPr/>
        </p:nvSpPr>
        <p:spPr>
          <a:xfrm>
            <a:off x="2610054" y="1225294"/>
            <a:ext cx="22494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aseline="0" dirty="0">
                <a:latin typeface="Euclid" panose="02020503060505020303" pitchFamily="18" charset="0"/>
                <a:ea typeface="ＭＳ 明朝" panose="02020609040205080304" pitchFamily="17" charset="-128"/>
              </a:rPr>
              <a:t>Material mission</a:t>
            </a:r>
            <a:endParaRPr kumimoji="1" lang="ja-JP" altLang="en-US" sz="2000" baseline="0" dirty="0">
              <a:latin typeface="Euclid" panose="02020503060505020303" pitchFamily="18" charset="0"/>
              <a:ea typeface="ＭＳ 明朝" panose="02020609040205080304" pitchFamily="17" charset="-128"/>
            </a:endParaRP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47DD0B94-89FE-4E58-B7D3-0931CE0195C8}"/>
              </a:ext>
            </a:extLst>
          </p:cNvPr>
          <p:cNvGrpSpPr/>
          <p:nvPr/>
        </p:nvGrpSpPr>
        <p:grpSpPr>
          <a:xfrm>
            <a:off x="2708773" y="1625405"/>
            <a:ext cx="2883272" cy="831272"/>
            <a:chOff x="2694648" y="1636835"/>
            <a:chExt cx="2883272" cy="831272"/>
          </a:xfrm>
        </p:grpSpPr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C8194D47-D8C1-4E8C-9F21-6B77DC4535CE}"/>
                </a:ext>
              </a:extLst>
            </p:cNvPr>
            <p:cNvCxnSpPr>
              <a:cxnSpLocks noChangeAspect="1"/>
            </p:cNvCxnSpPr>
            <p:nvPr/>
          </p:nvCxnSpPr>
          <p:spPr>
            <a:xfrm flipH="1" flipV="1">
              <a:off x="4746648" y="1636835"/>
              <a:ext cx="831272" cy="831272"/>
            </a:xfrm>
            <a:prstGeom prst="line">
              <a:avLst/>
            </a:prstGeom>
            <a:ln w="19050" cap="rnd">
              <a:solidFill>
                <a:srgbClr val="FF0000"/>
              </a:solidFill>
              <a:round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C2128F27-8B2D-49ED-9AA0-C1CBC7759D3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694648" y="1636835"/>
              <a:ext cx="2052000" cy="0"/>
            </a:xfrm>
            <a:prstGeom prst="line">
              <a:avLst/>
            </a:prstGeom>
            <a:ln w="19050" cap="rnd">
              <a:solidFill>
                <a:srgbClr val="FF0000"/>
              </a:solidFill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4F89356D-4698-46A5-B935-27E3FE3E0EBB}"/>
              </a:ext>
            </a:extLst>
          </p:cNvPr>
          <p:cNvGrpSpPr/>
          <p:nvPr/>
        </p:nvGrpSpPr>
        <p:grpSpPr>
          <a:xfrm flipH="1" flipV="1">
            <a:off x="5415480" y="4706020"/>
            <a:ext cx="2091272" cy="831272"/>
            <a:chOff x="1268327" y="2637172"/>
            <a:chExt cx="2091272" cy="831272"/>
          </a:xfrm>
        </p:grpSpPr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0B41ADBA-DE03-402D-A3F5-F8CDF037656F}"/>
                </a:ext>
              </a:extLst>
            </p:cNvPr>
            <p:cNvCxnSpPr>
              <a:cxnSpLocks noChangeAspect="1"/>
            </p:cNvCxnSpPr>
            <p:nvPr/>
          </p:nvCxnSpPr>
          <p:spPr>
            <a:xfrm flipH="1" flipV="1">
              <a:off x="2528327" y="2637172"/>
              <a:ext cx="831272" cy="831272"/>
            </a:xfrm>
            <a:prstGeom prst="line">
              <a:avLst/>
            </a:prstGeom>
            <a:ln w="19050" cap="rnd">
              <a:solidFill>
                <a:srgbClr val="FF0000"/>
              </a:solidFill>
              <a:round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D5374526-EF49-4126-B1F4-D165E109D8E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268327" y="2637172"/>
              <a:ext cx="1260000" cy="0"/>
            </a:xfrm>
            <a:prstGeom prst="line">
              <a:avLst/>
            </a:prstGeom>
            <a:ln w="19050" cap="rnd">
              <a:solidFill>
                <a:srgbClr val="FF0000"/>
              </a:solidFill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36646C4-4F67-48C1-9458-C507718B7677}"/>
              </a:ext>
            </a:extLst>
          </p:cNvPr>
          <p:cNvSpPr txBox="1"/>
          <p:nvPr/>
        </p:nvSpPr>
        <p:spPr>
          <a:xfrm>
            <a:off x="6194483" y="5137183"/>
            <a:ext cx="13645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aseline="0" dirty="0">
                <a:latin typeface="Euclid" panose="02020503060505020303" pitchFamily="18" charset="0"/>
                <a:ea typeface="ＭＳ 明朝" panose="02020609040205080304" pitchFamily="17" charset="-128"/>
              </a:rPr>
              <a:t>Frame</a:t>
            </a:r>
            <a:endParaRPr kumimoji="1" lang="ja-JP" altLang="en-US" sz="2000" baseline="0" dirty="0">
              <a:latin typeface="Euclid" panose="02020503060505020303" pitchFamily="18" charset="0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6096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CE3B865-9CB2-4C7C-B09D-1146D10660C3}"/>
              </a:ext>
            </a:extLst>
          </p:cNvPr>
          <p:cNvSpPr txBox="1"/>
          <p:nvPr/>
        </p:nvSpPr>
        <p:spPr>
          <a:xfrm>
            <a:off x="156792" y="117023"/>
            <a:ext cx="770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solidFill>
                  <a:schemeClr val="bg1"/>
                </a:solidFill>
                <a:latin typeface="Euclid" panose="02020503060505020303" pitchFamily="18" charset="0"/>
                <a:ea typeface="ＭＳ 明朝" panose="02020609040205080304" pitchFamily="17" charset="-128"/>
              </a:rPr>
              <a:t>内部レイアウト</a:t>
            </a:r>
            <a:endParaRPr kumimoji="1" lang="ja-JP" altLang="en-US" sz="2000" b="1" baseline="0" dirty="0">
              <a:solidFill>
                <a:schemeClr val="bg1"/>
              </a:solidFill>
              <a:latin typeface="Euclid" panose="02020503060505020303" pitchFamily="18" charset="0"/>
              <a:ea typeface="ＭＳ 明朝" panose="02020609040205080304" pitchFamily="17" charset="-128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0806F96C-C118-4771-B90E-FF9245CABE09}"/>
              </a:ext>
            </a:extLst>
          </p:cNvPr>
          <p:cNvGrpSpPr/>
          <p:nvPr/>
        </p:nvGrpSpPr>
        <p:grpSpPr>
          <a:xfrm>
            <a:off x="394286" y="1297955"/>
            <a:ext cx="8355427" cy="4967705"/>
            <a:chOff x="541042" y="1304051"/>
            <a:chExt cx="8355427" cy="4967705"/>
          </a:xfrm>
        </p:grpSpPr>
        <p:pic>
          <p:nvPicPr>
            <p:cNvPr id="4" name="図 3">
              <a:extLst>
                <a:ext uri="{FF2B5EF4-FFF2-40B4-BE49-F238E27FC236}">
                  <a16:creationId xmlns:a16="http://schemas.microsoft.com/office/drawing/2014/main" id="{FAD0BF5A-6AF1-4423-8439-E366C772200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27107" t="16313" r="17380" b="9339"/>
            <a:stretch/>
          </p:blipFill>
          <p:spPr>
            <a:xfrm rot="10800000">
              <a:off x="1692000" y="1929868"/>
              <a:ext cx="5760000" cy="3615927"/>
            </a:xfrm>
            <a:prstGeom prst="rect">
              <a:avLst/>
            </a:prstGeom>
          </p:spPr>
        </p:pic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F54D6AE7-55CF-4440-90A6-3F231182A0A0}"/>
                </a:ext>
              </a:extLst>
            </p:cNvPr>
            <p:cNvGrpSpPr/>
            <p:nvPr/>
          </p:nvGrpSpPr>
          <p:grpSpPr>
            <a:xfrm flipH="1">
              <a:off x="6382339" y="1706022"/>
              <a:ext cx="2412000" cy="1152000"/>
              <a:chOff x="1268327" y="2637172"/>
              <a:chExt cx="2412000" cy="1152000"/>
            </a:xfrm>
          </p:grpSpPr>
          <p:cxnSp>
            <p:nvCxnSpPr>
              <p:cNvPr id="11" name="直線コネクタ 10">
                <a:extLst>
                  <a:ext uri="{FF2B5EF4-FFF2-40B4-BE49-F238E27FC236}">
                    <a16:creationId xmlns:a16="http://schemas.microsoft.com/office/drawing/2014/main" id="{4F799327-7E06-4AAD-B80E-9CE4F5C039F8}"/>
                  </a:ext>
                </a:extLst>
              </p:cNvPr>
              <p:cNvCxnSpPr>
                <a:cxnSpLocks noChangeAspect="1"/>
              </p:cNvCxnSpPr>
              <p:nvPr/>
            </p:nvCxnSpPr>
            <p:spPr>
              <a:xfrm flipH="1" flipV="1">
                <a:off x="2528327" y="2637172"/>
                <a:ext cx="1152000" cy="1152000"/>
              </a:xfrm>
              <a:prstGeom prst="line">
                <a:avLst/>
              </a:prstGeom>
              <a:ln w="19050" cap="rnd">
                <a:solidFill>
                  <a:srgbClr val="FF0000"/>
                </a:solidFill>
                <a:round/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線コネクタ 11">
                <a:extLst>
                  <a:ext uri="{FF2B5EF4-FFF2-40B4-BE49-F238E27FC236}">
                    <a16:creationId xmlns:a16="http://schemas.microsoft.com/office/drawing/2014/main" id="{1D35464C-D5EC-4D03-8CE4-15B1310596B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268327" y="2637172"/>
                <a:ext cx="1260000" cy="0"/>
              </a:xfrm>
              <a:prstGeom prst="line">
                <a:avLst/>
              </a:prstGeom>
              <a:ln w="19050" cap="rnd">
                <a:solidFill>
                  <a:srgbClr val="FF0000"/>
                </a:solidFill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9E4A15C2-82E2-4018-B339-EEDE96C830FD}"/>
                </a:ext>
              </a:extLst>
            </p:cNvPr>
            <p:cNvSpPr txBox="1"/>
            <p:nvPr/>
          </p:nvSpPr>
          <p:spPr>
            <a:xfrm>
              <a:off x="7499102" y="1304051"/>
              <a:ext cx="133047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000" baseline="0" dirty="0">
                  <a:latin typeface="Euclid" panose="02020503060505020303" pitchFamily="18" charset="0"/>
                  <a:ea typeface="ＭＳ 明朝" panose="02020609040205080304" pitchFamily="17" charset="-128"/>
                </a:rPr>
                <a:t>Camera</a:t>
              </a:r>
              <a:endParaRPr kumimoji="1" lang="ja-JP" altLang="en-US" sz="2000" baseline="0" dirty="0">
                <a:latin typeface="Euclid" panose="02020503060505020303" pitchFamily="18" charset="0"/>
                <a:ea typeface="ＭＳ 明朝" panose="02020609040205080304" pitchFamily="17" charset="-128"/>
              </a:endParaRPr>
            </a:p>
          </p:txBody>
        </p:sp>
        <p:grpSp>
          <p:nvGrpSpPr>
            <p:cNvPr id="17" name="グループ化 16">
              <a:extLst>
                <a:ext uri="{FF2B5EF4-FFF2-40B4-BE49-F238E27FC236}">
                  <a16:creationId xmlns:a16="http://schemas.microsoft.com/office/drawing/2014/main" id="{D54F757A-A4FC-4705-9A31-19ACB7A7972D}"/>
                </a:ext>
              </a:extLst>
            </p:cNvPr>
            <p:cNvGrpSpPr/>
            <p:nvPr/>
          </p:nvGrpSpPr>
          <p:grpSpPr>
            <a:xfrm flipH="1">
              <a:off x="576279" y="1709446"/>
              <a:ext cx="2160000" cy="900000"/>
              <a:chOff x="3024167" y="2857184"/>
              <a:chExt cx="2160000" cy="900000"/>
            </a:xfrm>
          </p:grpSpPr>
          <p:cxnSp>
            <p:nvCxnSpPr>
              <p:cNvPr id="18" name="直線コネクタ 17">
                <a:extLst>
                  <a:ext uri="{FF2B5EF4-FFF2-40B4-BE49-F238E27FC236}">
                    <a16:creationId xmlns:a16="http://schemas.microsoft.com/office/drawing/2014/main" id="{B54EF64A-6038-4908-B875-AF0E024FA242}"/>
                  </a:ext>
                </a:extLst>
              </p:cNvPr>
              <p:cNvCxnSpPr>
                <a:cxnSpLocks noChangeAspect="1"/>
              </p:cNvCxnSpPr>
              <p:nvPr/>
            </p:nvCxnSpPr>
            <p:spPr>
              <a:xfrm flipV="1">
                <a:off x="3024167" y="2857184"/>
                <a:ext cx="900000" cy="900000"/>
              </a:xfrm>
              <a:prstGeom prst="line">
                <a:avLst/>
              </a:prstGeom>
              <a:ln w="19050" cap="rnd">
                <a:solidFill>
                  <a:srgbClr val="FF0000"/>
                </a:solidFill>
                <a:round/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線コネクタ 18">
                <a:extLst>
                  <a:ext uri="{FF2B5EF4-FFF2-40B4-BE49-F238E27FC236}">
                    <a16:creationId xmlns:a16="http://schemas.microsoft.com/office/drawing/2014/main" id="{41EB4E41-241A-4B39-93D4-F4618F9E70A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3924167" y="2857184"/>
                <a:ext cx="1260000" cy="0"/>
              </a:xfrm>
              <a:prstGeom prst="line">
                <a:avLst/>
              </a:prstGeom>
              <a:ln w="19050" cap="rnd">
                <a:solidFill>
                  <a:srgbClr val="FF0000"/>
                </a:solidFill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5F2DBADD-6401-4015-8AFE-50928D47F32B}"/>
                </a:ext>
              </a:extLst>
            </p:cNvPr>
            <p:cNvSpPr txBox="1"/>
            <p:nvPr/>
          </p:nvSpPr>
          <p:spPr>
            <a:xfrm>
              <a:off x="541042" y="1312204"/>
              <a:ext cx="133047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000" dirty="0">
                  <a:latin typeface="Euclid" panose="02020503060505020303" pitchFamily="18" charset="0"/>
                  <a:ea typeface="ＭＳ 明朝" panose="02020609040205080304" pitchFamily="17" charset="-128"/>
                </a:rPr>
                <a:t>PCBs</a:t>
              </a:r>
              <a:endParaRPr kumimoji="1" lang="ja-JP" altLang="en-US" sz="2000" baseline="0" dirty="0">
                <a:latin typeface="Euclid" panose="02020503060505020303" pitchFamily="18" charset="0"/>
                <a:ea typeface="ＭＳ 明朝" panose="02020609040205080304" pitchFamily="17" charset="-128"/>
              </a:endParaRPr>
            </a:p>
          </p:txBody>
        </p:sp>
        <p:grpSp>
          <p:nvGrpSpPr>
            <p:cNvPr id="21" name="グループ化 20">
              <a:extLst>
                <a:ext uri="{FF2B5EF4-FFF2-40B4-BE49-F238E27FC236}">
                  <a16:creationId xmlns:a16="http://schemas.microsoft.com/office/drawing/2014/main" id="{A1351A9F-BAD6-49FA-A274-5AF2A258F1CC}"/>
                </a:ext>
              </a:extLst>
            </p:cNvPr>
            <p:cNvGrpSpPr/>
            <p:nvPr/>
          </p:nvGrpSpPr>
          <p:grpSpPr>
            <a:xfrm>
              <a:off x="3944803" y="1706022"/>
              <a:ext cx="2160000" cy="900000"/>
              <a:chOff x="3024167" y="2857184"/>
              <a:chExt cx="2160000" cy="900000"/>
            </a:xfrm>
          </p:grpSpPr>
          <p:cxnSp>
            <p:nvCxnSpPr>
              <p:cNvPr id="22" name="直線コネクタ 21">
                <a:extLst>
                  <a:ext uri="{FF2B5EF4-FFF2-40B4-BE49-F238E27FC236}">
                    <a16:creationId xmlns:a16="http://schemas.microsoft.com/office/drawing/2014/main" id="{8F176F1F-20FE-4CA7-97C2-060424F344C5}"/>
                  </a:ext>
                </a:extLst>
              </p:cNvPr>
              <p:cNvCxnSpPr>
                <a:cxnSpLocks noChangeAspect="1"/>
              </p:cNvCxnSpPr>
              <p:nvPr/>
            </p:nvCxnSpPr>
            <p:spPr>
              <a:xfrm flipV="1">
                <a:off x="3024167" y="2857184"/>
                <a:ext cx="900000" cy="900000"/>
              </a:xfrm>
              <a:prstGeom prst="line">
                <a:avLst/>
              </a:prstGeom>
              <a:ln w="19050" cap="rnd">
                <a:solidFill>
                  <a:srgbClr val="FF0000"/>
                </a:solidFill>
                <a:round/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線コネクタ 22">
                <a:extLst>
                  <a:ext uri="{FF2B5EF4-FFF2-40B4-BE49-F238E27FC236}">
                    <a16:creationId xmlns:a16="http://schemas.microsoft.com/office/drawing/2014/main" id="{A687786A-91A3-49E8-AD8B-074F835BC38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3924167" y="2857184"/>
                <a:ext cx="1260000" cy="0"/>
              </a:xfrm>
              <a:prstGeom prst="line">
                <a:avLst/>
              </a:prstGeom>
              <a:ln w="19050" cap="rnd">
                <a:solidFill>
                  <a:srgbClr val="FF0000"/>
                </a:solidFill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8641A85B-71C0-4503-A516-1B3180764675}"/>
                </a:ext>
              </a:extLst>
            </p:cNvPr>
            <p:cNvSpPr txBox="1"/>
            <p:nvPr/>
          </p:nvSpPr>
          <p:spPr>
            <a:xfrm>
              <a:off x="4806243" y="1304051"/>
              <a:ext cx="133047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000" dirty="0">
                  <a:latin typeface="Euclid" panose="02020503060505020303" pitchFamily="18" charset="0"/>
                  <a:ea typeface="ＭＳ 明朝" panose="02020609040205080304" pitchFamily="17" charset="-128"/>
                </a:rPr>
                <a:t>ADCS</a:t>
              </a:r>
              <a:endParaRPr kumimoji="1" lang="ja-JP" altLang="en-US" sz="2000" baseline="0" dirty="0">
                <a:latin typeface="Euclid" panose="02020503060505020303" pitchFamily="18" charset="0"/>
                <a:ea typeface="ＭＳ 明朝" panose="02020609040205080304" pitchFamily="17" charset="-128"/>
              </a:endParaRPr>
            </a:p>
          </p:txBody>
        </p:sp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72C9A60E-B8EC-4C25-A53A-8AAE470CA577}"/>
                </a:ext>
              </a:extLst>
            </p:cNvPr>
            <p:cNvGrpSpPr/>
            <p:nvPr/>
          </p:nvGrpSpPr>
          <p:grpSpPr>
            <a:xfrm flipH="1" flipV="1">
              <a:off x="4768206" y="4867755"/>
              <a:ext cx="3384000" cy="1404000"/>
              <a:chOff x="444906" y="2378092"/>
              <a:chExt cx="3384000" cy="1404000"/>
            </a:xfrm>
          </p:grpSpPr>
          <p:cxnSp>
            <p:nvCxnSpPr>
              <p:cNvPr id="26" name="直線コネクタ 25">
                <a:extLst>
                  <a:ext uri="{FF2B5EF4-FFF2-40B4-BE49-F238E27FC236}">
                    <a16:creationId xmlns:a16="http://schemas.microsoft.com/office/drawing/2014/main" id="{746173A9-CE6B-4123-9DAC-6275B9620AFE}"/>
                  </a:ext>
                </a:extLst>
              </p:cNvPr>
              <p:cNvCxnSpPr>
                <a:cxnSpLocks noChangeAspect="1"/>
              </p:cNvCxnSpPr>
              <p:nvPr/>
            </p:nvCxnSpPr>
            <p:spPr>
              <a:xfrm flipH="1" flipV="1">
                <a:off x="2424906" y="2378092"/>
                <a:ext cx="1404000" cy="1404000"/>
              </a:xfrm>
              <a:prstGeom prst="line">
                <a:avLst/>
              </a:prstGeom>
              <a:ln w="19050" cap="rnd">
                <a:solidFill>
                  <a:srgbClr val="FF0000"/>
                </a:solidFill>
                <a:round/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コネクタ 26">
                <a:extLst>
                  <a:ext uri="{FF2B5EF4-FFF2-40B4-BE49-F238E27FC236}">
                    <a16:creationId xmlns:a16="http://schemas.microsoft.com/office/drawing/2014/main" id="{ED767938-AD6E-4DC1-A721-D8A91A4D93B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444906" y="2378092"/>
                <a:ext cx="1980000" cy="0"/>
              </a:xfrm>
              <a:prstGeom prst="line">
                <a:avLst/>
              </a:prstGeom>
              <a:ln w="19050" cap="rnd">
                <a:solidFill>
                  <a:srgbClr val="FF0000"/>
                </a:solidFill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03B1137A-5997-437F-8B71-891A9F6CC7EB}"/>
                </a:ext>
              </a:extLst>
            </p:cNvPr>
            <p:cNvSpPr txBox="1"/>
            <p:nvPr/>
          </p:nvSpPr>
          <p:spPr>
            <a:xfrm>
              <a:off x="7432206" y="4155373"/>
              <a:ext cx="146426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000" baseline="0" dirty="0">
                  <a:latin typeface="Euclid" panose="02020503060505020303" pitchFamily="18" charset="0"/>
                  <a:ea typeface="ＭＳ 明朝" panose="02020609040205080304" pitchFamily="17" charset="-128"/>
                </a:rPr>
                <a:t>Battery</a:t>
              </a:r>
              <a:endParaRPr kumimoji="1" lang="ja-JP" altLang="en-US" sz="2000" baseline="0" dirty="0">
                <a:latin typeface="Euclid" panose="02020503060505020303" pitchFamily="18" charset="0"/>
                <a:ea typeface="ＭＳ 明朝" panose="02020609040205080304" pitchFamily="17" charset="-128"/>
              </a:endParaRPr>
            </a:p>
          </p:txBody>
        </p:sp>
        <p:grpSp>
          <p:nvGrpSpPr>
            <p:cNvPr id="29" name="グループ化 28">
              <a:extLst>
                <a:ext uri="{FF2B5EF4-FFF2-40B4-BE49-F238E27FC236}">
                  <a16:creationId xmlns:a16="http://schemas.microsoft.com/office/drawing/2014/main" id="{B62A949B-E509-4149-B58D-AA7A3719D3BB}"/>
                </a:ext>
              </a:extLst>
            </p:cNvPr>
            <p:cNvGrpSpPr/>
            <p:nvPr/>
          </p:nvGrpSpPr>
          <p:grpSpPr>
            <a:xfrm flipH="1">
              <a:off x="6382339" y="2839889"/>
              <a:ext cx="2412000" cy="1152000"/>
              <a:chOff x="1268327" y="2637172"/>
              <a:chExt cx="2412000" cy="1152000"/>
            </a:xfrm>
          </p:grpSpPr>
          <p:cxnSp>
            <p:nvCxnSpPr>
              <p:cNvPr id="30" name="直線コネクタ 29">
                <a:extLst>
                  <a:ext uri="{FF2B5EF4-FFF2-40B4-BE49-F238E27FC236}">
                    <a16:creationId xmlns:a16="http://schemas.microsoft.com/office/drawing/2014/main" id="{7B52F5F9-4786-4FCC-86C0-D5CCE6B50A89}"/>
                  </a:ext>
                </a:extLst>
              </p:cNvPr>
              <p:cNvCxnSpPr>
                <a:cxnSpLocks noChangeAspect="1"/>
              </p:cNvCxnSpPr>
              <p:nvPr/>
            </p:nvCxnSpPr>
            <p:spPr>
              <a:xfrm flipH="1" flipV="1">
                <a:off x="2528327" y="2637172"/>
                <a:ext cx="1152000" cy="1152000"/>
              </a:xfrm>
              <a:prstGeom prst="line">
                <a:avLst/>
              </a:prstGeom>
              <a:ln w="19050" cap="rnd">
                <a:solidFill>
                  <a:srgbClr val="FF0000"/>
                </a:solidFill>
                <a:round/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線コネクタ 30">
                <a:extLst>
                  <a:ext uri="{FF2B5EF4-FFF2-40B4-BE49-F238E27FC236}">
                    <a16:creationId xmlns:a16="http://schemas.microsoft.com/office/drawing/2014/main" id="{BBEC0A59-C6C5-4379-9384-6207A9E113F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268327" y="2637172"/>
                <a:ext cx="1260000" cy="0"/>
              </a:xfrm>
              <a:prstGeom prst="line">
                <a:avLst/>
              </a:prstGeom>
              <a:ln w="19050" cap="rnd">
                <a:solidFill>
                  <a:srgbClr val="FF0000"/>
                </a:solidFill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157B207C-63B4-4E48-AD4F-C6BB34DBA092}"/>
                </a:ext>
              </a:extLst>
            </p:cNvPr>
            <p:cNvSpPr txBox="1"/>
            <p:nvPr/>
          </p:nvSpPr>
          <p:spPr>
            <a:xfrm>
              <a:off x="7499102" y="2437917"/>
              <a:ext cx="133047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000" dirty="0">
                  <a:latin typeface="Euclid" panose="02020503060505020303" pitchFamily="18" charset="0"/>
                  <a:ea typeface="ＭＳ 明朝" panose="02020609040205080304" pitchFamily="17" charset="-128"/>
                </a:rPr>
                <a:t>PCBs</a:t>
              </a:r>
              <a:endParaRPr kumimoji="1" lang="ja-JP" altLang="en-US" sz="2000" baseline="0" dirty="0">
                <a:latin typeface="Euclid" panose="02020503060505020303" pitchFamily="18" charset="0"/>
                <a:ea typeface="ＭＳ 明朝" panose="02020609040205080304" pitchFamily="17" charset="-128"/>
              </a:endParaRPr>
            </a:p>
          </p:txBody>
        </p:sp>
        <p:grpSp>
          <p:nvGrpSpPr>
            <p:cNvPr id="33" name="グループ化 32">
              <a:extLst>
                <a:ext uri="{FF2B5EF4-FFF2-40B4-BE49-F238E27FC236}">
                  <a16:creationId xmlns:a16="http://schemas.microsoft.com/office/drawing/2014/main" id="{8B087B20-3881-4C45-976E-8F378CFEBC88}"/>
                </a:ext>
              </a:extLst>
            </p:cNvPr>
            <p:cNvGrpSpPr/>
            <p:nvPr/>
          </p:nvGrpSpPr>
          <p:grpSpPr>
            <a:xfrm flipV="1">
              <a:off x="1497007" y="5155756"/>
              <a:ext cx="2380049" cy="1116000"/>
              <a:chOff x="1164906" y="2378092"/>
              <a:chExt cx="2380049" cy="1116000"/>
            </a:xfrm>
          </p:grpSpPr>
          <p:cxnSp>
            <p:nvCxnSpPr>
              <p:cNvPr id="34" name="直線コネクタ 33">
                <a:extLst>
                  <a:ext uri="{FF2B5EF4-FFF2-40B4-BE49-F238E27FC236}">
                    <a16:creationId xmlns:a16="http://schemas.microsoft.com/office/drawing/2014/main" id="{E7A0CE5E-F296-4B9D-87B8-11381E85D48C}"/>
                  </a:ext>
                </a:extLst>
              </p:cNvPr>
              <p:cNvCxnSpPr>
                <a:cxnSpLocks noChangeAspect="1"/>
              </p:cNvCxnSpPr>
              <p:nvPr/>
            </p:nvCxnSpPr>
            <p:spPr>
              <a:xfrm flipH="1" flipV="1">
                <a:off x="2428955" y="2378092"/>
                <a:ext cx="1116000" cy="1116000"/>
              </a:xfrm>
              <a:prstGeom prst="line">
                <a:avLst/>
              </a:prstGeom>
              <a:ln w="19050" cap="rnd">
                <a:solidFill>
                  <a:srgbClr val="FF0000"/>
                </a:solidFill>
                <a:round/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線コネクタ 34">
                <a:extLst>
                  <a:ext uri="{FF2B5EF4-FFF2-40B4-BE49-F238E27FC236}">
                    <a16:creationId xmlns:a16="http://schemas.microsoft.com/office/drawing/2014/main" id="{B5CFF4AA-07F4-443E-9A86-B75CE7C8204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164906" y="2378092"/>
                <a:ext cx="1260000" cy="0"/>
              </a:xfrm>
              <a:prstGeom prst="line">
                <a:avLst/>
              </a:prstGeom>
              <a:ln w="19050" cap="rnd">
                <a:solidFill>
                  <a:srgbClr val="FF0000"/>
                </a:solidFill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5ABC3ADB-C344-4747-879F-5B0A7C4D48F1}"/>
                </a:ext>
              </a:extLst>
            </p:cNvPr>
            <p:cNvSpPr txBox="1"/>
            <p:nvPr/>
          </p:nvSpPr>
          <p:spPr>
            <a:xfrm flipH="1">
              <a:off x="1461770" y="5871645"/>
              <a:ext cx="133047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000" baseline="0" dirty="0" err="1">
                  <a:latin typeface="Euclid" panose="02020503060505020303" pitchFamily="18" charset="0"/>
                  <a:ea typeface="ＭＳ 明朝" panose="02020609040205080304" pitchFamily="17" charset="-128"/>
                </a:rPr>
                <a:t>LiuLin</a:t>
              </a:r>
              <a:endParaRPr kumimoji="1" lang="ja-JP" altLang="en-US" sz="2000" baseline="0" dirty="0">
                <a:latin typeface="Euclid" panose="02020503060505020303" pitchFamily="18" charset="0"/>
                <a:ea typeface="ＭＳ 明朝" panose="02020609040205080304" pitchFamily="17" charset="-128"/>
              </a:endParaRPr>
            </a:p>
          </p:txBody>
        </p:sp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064D5639-A0EE-41A1-8E9B-171F99EA3E6A}"/>
                </a:ext>
              </a:extLst>
            </p:cNvPr>
            <p:cNvCxnSpPr>
              <a:cxnSpLocks/>
            </p:cNvCxnSpPr>
            <p:nvPr/>
          </p:nvCxnSpPr>
          <p:spPr>
            <a:xfrm>
              <a:off x="5158339" y="4557346"/>
              <a:ext cx="3636000" cy="0"/>
            </a:xfrm>
            <a:prstGeom prst="line">
              <a:avLst/>
            </a:prstGeom>
            <a:ln w="19050" cap="rnd">
              <a:solidFill>
                <a:srgbClr val="FF0000"/>
              </a:solidFill>
              <a:round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EE9218A1-CC01-4A76-AE9C-C4A54D2F2695}"/>
                </a:ext>
              </a:extLst>
            </p:cNvPr>
            <p:cNvSpPr txBox="1"/>
            <p:nvPr/>
          </p:nvSpPr>
          <p:spPr>
            <a:xfrm>
              <a:off x="6094428" y="5869781"/>
              <a:ext cx="213555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000" baseline="0" dirty="0">
                  <a:latin typeface="Euclid" panose="02020503060505020303" pitchFamily="18" charset="0"/>
                  <a:ea typeface="ＭＳ 明朝" panose="02020609040205080304" pitchFamily="17" charset="-128"/>
                </a:rPr>
                <a:t>PCB (5.8GHz)</a:t>
              </a:r>
              <a:endParaRPr kumimoji="1" lang="ja-JP" altLang="en-US" sz="2000" baseline="0" dirty="0">
                <a:latin typeface="Euclid" panose="02020503060505020303" pitchFamily="18" charset="0"/>
                <a:ea typeface="ＭＳ 明朝" panose="02020609040205080304" pitchFamily="17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66983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681</TotalTime>
  <Words>119</Words>
  <Application>Microsoft Office PowerPoint</Application>
  <PresentationFormat>画面に合わせる (4:3)</PresentationFormat>
  <Paragraphs>25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Euclid</vt:lpstr>
      <vt:lpstr>ＭＳ 明朝</vt:lpstr>
      <vt:lpstr>游ゴシック</vt:lpstr>
      <vt:lpstr>Arial</vt:lpstr>
      <vt:lpstr>Calibri</vt:lpstr>
      <vt:lpstr>Office テーマ</vt:lpstr>
      <vt:lpstr>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murakami taichi</dc:creator>
  <cp:lastModifiedBy>圭一</cp:lastModifiedBy>
  <cp:revision>49</cp:revision>
  <dcterms:created xsi:type="dcterms:W3CDTF">2021-03-25T01:22:59Z</dcterms:created>
  <dcterms:modified xsi:type="dcterms:W3CDTF">2021-03-31T09:30:00Z</dcterms:modified>
</cp:coreProperties>
</file>